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338" r:id="rId1"/>
    <p:sldMasterId id="2147485350" r:id="rId2"/>
  </p:sldMasterIdLst>
  <p:notesMasterIdLst>
    <p:notesMasterId r:id="rId32"/>
  </p:notesMasterIdLst>
  <p:handoutMasterIdLst>
    <p:handoutMasterId r:id="rId33"/>
  </p:handoutMasterIdLst>
  <p:sldIdLst>
    <p:sldId id="256" r:id="rId3"/>
    <p:sldId id="339" r:id="rId4"/>
    <p:sldId id="622" r:id="rId5"/>
    <p:sldId id="644" r:id="rId6"/>
    <p:sldId id="620" r:id="rId7"/>
    <p:sldId id="538" r:id="rId8"/>
    <p:sldId id="623" r:id="rId9"/>
    <p:sldId id="624" r:id="rId10"/>
    <p:sldId id="626" r:id="rId11"/>
    <p:sldId id="647" r:id="rId12"/>
    <p:sldId id="627" r:id="rId13"/>
    <p:sldId id="628" r:id="rId14"/>
    <p:sldId id="629" r:id="rId15"/>
    <p:sldId id="648" r:id="rId16"/>
    <p:sldId id="645" r:id="rId17"/>
    <p:sldId id="646" r:id="rId18"/>
    <p:sldId id="649" r:id="rId19"/>
    <p:sldId id="632" r:id="rId20"/>
    <p:sldId id="633" r:id="rId21"/>
    <p:sldId id="639" r:id="rId22"/>
    <p:sldId id="634" r:id="rId23"/>
    <p:sldId id="635" r:id="rId24"/>
    <p:sldId id="640" r:id="rId25"/>
    <p:sldId id="636" r:id="rId26"/>
    <p:sldId id="637" r:id="rId27"/>
    <p:sldId id="638" r:id="rId28"/>
    <p:sldId id="641" r:id="rId29"/>
    <p:sldId id="642" r:id="rId30"/>
    <p:sldId id="643" r:id="rId31"/>
  </p:sldIdLst>
  <p:sldSz cx="12192000" cy="6858000"/>
  <p:notesSz cx="9939338" cy="6807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38" userDrawn="1">
          <p15:clr>
            <a:srgbClr val="A4A3A4"/>
          </p15:clr>
        </p15:guide>
        <p15:guide id="2" pos="43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81010" initials="8" lastIdx="2" clrIdx="0">
    <p:extLst>
      <p:ext uri="{19B8F6BF-5375-455C-9EA6-DF929625EA0E}">
        <p15:presenceInfo xmlns:p15="http://schemas.microsoft.com/office/powerpoint/2012/main" userId="81010"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FDE7"/>
    <a:srgbClr val="E2F0D9"/>
    <a:srgbClr val="F3AA79"/>
    <a:srgbClr val="C6FAF3"/>
    <a:srgbClr val="B0FAEA"/>
    <a:srgbClr val="EB701D"/>
    <a:srgbClr val="A76443"/>
    <a:srgbClr val="B05110"/>
    <a:srgbClr val="284E30"/>
    <a:srgbClr val="F199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8D230F3-CF80-4859-8CE7-A43EE81993B5}" styleName="淺色樣式 1 - 輔色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淺色樣式 1 - 輔色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E3FDE45-AF77-4B5C-9715-49D594BDF05E}" styleName="淺色樣式 1 - 輔色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390" autoAdjust="0"/>
    <p:restoredTop sz="78827" autoAdjust="0"/>
  </p:normalViewPr>
  <p:slideViewPr>
    <p:cSldViewPr snapToGrid="0">
      <p:cViewPr varScale="1">
        <p:scale>
          <a:sx n="103" d="100"/>
          <a:sy n="103" d="100"/>
        </p:scale>
        <p:origin x="91" y="475"/>
      </p:cViewPr>
      <p:guideLst>
        <p:guide orient="horz" pos="1638"/>
        <p:guide pos="438"/>
      </p:guideLst>
    </p:cSldViewPr>
  </p:slideViewPr>
  <p:outlineViewPr>
    <p:cViewPr>
      <p:scale>
        <a:sx n="33" d="100"/>
        <a:sy n="33" d="100"/>
      </p:scale>
      <p:origin x="0" y="-56472"/>
    </p:cViewPr>
  </p:outlineViewPr>
  <p:notesTextViewPr>
    <p:cViewPr>
      <p:scale>
        <a:sx n="1" d="1"/>
        <a:sy n="1" d="1"/>
      </p:scale>
      <p:origin x="0" y="0"/>
    </p:cViewPr>
  </p:notesTextViewPr>
  <p:sorterViewPr>
    <p:cViewPr>
      <p:scale>
        <a:sx n="100" d="100"/>
        <a:sy n="100" d="100"/>
      </p:scale>
      <p:origin x="0" y="-24175"/>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2"/>
            <a:ext cx="4306738" cy="341393"/>
          </a:xfrm>
          <a:prstGeom prst="rect">
            <a:avLst/>
          </a:prstGeom>
        </p:spPr>
        <p:txBody>
          <a:bodyPr vert="horz" lIns="91395" tIns="45695" rIns="91395" bIns="45695" rtlCol="0"/>
          <a:lstStyle>
            <a:lvl1pPr algn="l">
              <a:defRPr sz="1200"/>
            </a:lvl1pPr>
          </a:lstStyle>
          <a:p>
            <a:endParaRPr lang="zh-TW" altLang="en-US"/>
          </a:p>
        </p:txBody>
      </p:sp>
      <p:sp>
        <p:nvSpPr>
          <p:cNvPr id="3" name="日期版面配置區 2"/>
          <p:cNvSpPr>
            <a:spLocks noGrp="1"/>
          </p:cNvSpPr>
          <p:nvPr>
            <p:ph type="dt" sz="quarter" idx="1"/>
          </p:nvPr>
        </p:nvSpPr>
        <p:spPr>
          <a:xfrm>
            <a:off x="5630288" y="2"/>
            <a:ext cx="4306738" cy="341393"/>
          </a:xfrm>
          <a:prstGeom prst="rect">
            <a:avLst/>
          </a:prstGeom>
        </p:spPr>
        <p:txBody>
          <a:bodyPr vert="horz" lIns="91395" tIns="45695" rIns="91395" bIns="45695" rtlCol="0"/>
          <a:lstStyle>
            <a:lvl1pPr algn="r">
              <a:defRPr sz="1200"/>
            </a:lvl1pPr>
          </a:lstStyle>
          <a:p>
            <a:fld id="{0797C418-FFF6-4DB2-B322-7569759329FD}" type="datetimeFigureOut">
              <a:rPr lang="zh-TW" altLang="en-US" smtClean="0"/>
              <a:t>2026/1/26</a:t>
            </a:fld>
            <a:endParaRPr lang="zh-TW" altLang="en-US"/>
          </a:p>
        </p:txBody>
      </p:sp>
      <p:sp>
        <p:nvSpPr>
          <p:cNvPr id="4" name="頁尾版面配置區 3"/>
          <p:cNvSpPr>
            <a:spLocks noGrp="1"/>
          </p:cNvSpPr>
          <p:nvPr>
            <p:ph type="ftr" sz="quarter" idx="2"/>
          </p:nvPr>
        </p:nvSpPr>
        <p:spPr>
          <a:xfrm>
            <a:off x="0" y="6465808"/>
            <a:ext cx="4306738" cy="341393"/>
          </a:xfrm>
          <a:prstGeom prst="rect">
            <a:avLst/>
          </a:prstGeom>
        </p:spPr>
        <p:txBody>
          <a:bodyPr vert="horz" lIns="91395" tIns="45695" rIns="91395" bIns="45695"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5630288" y="6465808"/>
            <a:ext cx="4306738" cy="341393"/>
          </a:xfrm>
          <a:prstGeom prst="rect">
            <a:avLst/>
          </a:prstGeom>
        </p:spPr>
        <p:txBody>
          <a:bodyPr vert="horz" lIns="91395" tIns="45695" rIns="91395" bIns="45695" rtlCol="0" anchor="b"/>
          <a:lstStyle>
            <a:lvl1pPr algn="r">
              <a:defRPr sz="1200"/>
            </a:lvl1pPr>
          </a:lstStyle>
          <a:p>
            <a:fld id="{ED954B0B-6809-4B32-B6DD-6A8E2D96DFFD}" type="slidenum">
              <a:rPr lang="zh-TW" altLang="en-US" smtClean="0"/>
              <a:t>‹#›</a:t>
            </a:fld>
            <a:endParaRPr lang="zh-TW" altLang="en-US"/>
          </a:p>
        </p:txBody>
      </p:sp>
    </p:spTree>
    <p:extLst>
      <p:ext uri="{BB962C8B-B14F-4D97-AF65-F5344CB8AC3E}">
        <p14:creationId xmlns:p14="http://schemas.microsoft.com/office/powerpoint/2010/main" val="22349911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2"/>
            <a:ext cx="4306738" cy="341393"/>
          </a:xfrm>
          <a:prstGeom prst="rect">
            <a:avLst/>
          </a:prstGeom>
        </p:spPr>
        <p:txBody>
          <a:bodyPr vert="horz" lIns="91395" tIns="45695" rIns="91395" bIns="45695" rtlCol="0"/>
          <a:lstStyle>
            <a:lvl1pPr algn="l">
              <a:defRPr sz="1200"/>
            </a:lvl1pPr>
          </a:lstStyle>
          <a:p>
            <a:endParaRPr lang="zh-TW" altLang="en-US"/>
          </a:p>
        </p:txBody>
      </p:sp>
      <p:sp>
        <p:nvSpPr>
          <p:cNvPr id="3" name="日期版面配置區 2"/>
          <p:cNvSpPr>
            <a:spLocks noGrp="1"/>
          </p:cNvSpPr>
          <p:nvPr>
            <p:ph type="dt" idx="1"/>
          </p:nvPr>
        </p:nvSpPr>
        <p:spPr>
          <a:xfrm>
            <a:off x="5630288" y="2"/>
            <a:ext cx="4306738" cy="341393"/>
          </a:xfrm>
          <a:prstGeom prst="rect">
            <a:avLst/>
          </a:prstGeom>
        </p:spPr>
        <p:txBody>
          <a:bodyPr vert="horz" lIns="91395" tIns="45695" rIns="91395" bIns="45695" rtlCol="0"/>
          <a:lstStyle>
            <a:lvl1pPr algn="r">
              <a:defRPr sz="1200"/>
            </a:lvl1pPr>
          </a:lstStyle>
          <a:p>
            <a:fld id="{4CA8969F-A240-4A2F-A81B-ABF723904625}" type="datetimeFigureOut">
              <a:rPr lang="zh-TW" altLang="en-US" smtClean="0"/>
              <a:t>2026/1/26</a:t>
            </a:fld>
            <a:endParaRPr lang="zh-TW" altLang="en-US"/>
          </a:p>
        </p:txBody>
      </p:sp>
      <p:sp>
        <p:nvSpPr>
          <p:cNvPr id="4" name="投影片圖像版面配置區 3"/>
          <p:cNvSpPr>
            <a:spLocks noGrp="1" noRot="1" noChangeAspect="1"/>
          </p:cNvSpPr>
          <p:nvPr>
            <p:ph type="sldImg" idx="2"/>
          </p:nvPr>
        </p:nvSpPr>
        <p:spPr>
          <a:xfrm>
            <a:off x="2927350" y="852488"/>
            <a:ext cx="4084638" cy="2297112"/>
          </a:xfrm>
          <a:prstGeom prst="rect">
            <a:avLst/>
          </a:prstGeom>
          <a:noFill/>
          <a:ln w="12700">
            <a:solidFill>
              <a:prstClr val="black"/>
            </a:solidFill>
          </a:ln>
        </p:spPr>
        <p:txBody>
          <a:bodyPr vert="horz" lIns="91395" tIns="45695" rIns="91395" bIns="45695" rtlCol="0" anchor="ctr"/>
          <a:lstStyle/>
          <a:p>
            <a:endParaRPr lang="zh-TW" altLang="en-US"/>
          </a:p>
        </p:txBody>
      </p:sp>
      <p:sp>
        <p:nvSpPr>
          <p:cNvPr id="5" name="備忘稿版面配置區 4"/>
          <p:cNvSpPr>
            <a:spLocks noGrp="1"/>
          </p:cNvSpPr>
          <p:nvPr>
            <p:ph type="body" sz="quarter" idx="3"/>
          </p:nvPr>
        </p:nvSpPr>
        <p:spPr>
          <a:xfrm>
            <a:off x="994398" y="3275854"/>
            <a:ext cx="7950544" cy="2680042"/>
          </a:xfrm>
          <a:prstGeom prst="rect">
            <a:avLst/>
          </a:prstGeom>
        </p:spPr>
        <p:txBody>
          <a:bodyPr vert="horz" lIns="91395" tIns="45695" rIns="91395" bIns="45695"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6465808"/>
            <a:ext cx="4306738" cy="341393"/>
          </a:xfrm>
          <a:prstGeom prst="rect">
            <a:avLst/>
          </a:prstGeom>
        </p:spPr>
        <p:txBody>
          <a:bodyPr vert="horz" lIns="91395" tIns="45695" rIns="91395" bIns="45695"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5630288" y="6465808"/>
            <a:ext cx="4306738" cy="341393"/>
          </a:xfrm>
          <a:prstGeom prst="rect">
            <a:avLst/>
          </a:prstGeom>
        </p:spPr>
        <p:txBody>
          <a:bodyPr vert="horz" lIns="91395" tIns="45695" rIns="91395" bIns="45695" rtlCol="0" anchor="b"/>
          <a:lstStyle>
            <a:lvl1pPr algn="r">
              <a:defRPr sz="1200"/>
            </a:lvl1pPr>
          </a:lstStyle>
          <a:p>
            <a:fld id="{45A40ED2-A0B1-40F8-A680-03D88F38E75A}" type="slidenum">
              <a:rPr lang="zh-TW" altLang="en-US" smtClean="0"/>
              <a:t>‹#›</a:t>
            </a:fld>
            <a:endParaRPr lang="zh-TW" altLang="en-US"/>
          </a:p>
        </p:txBody>
      </p:sp>
    </p:spTree>
    <p:extLst>
      <p:ext uri="{BB962C8B-B14F-4D97-AF65-F5344CB8AC3E}">
        <p14:creationId xmlns:p14="http://schemas.microsoft.com/office/powerpoint/2010/main" val="125555900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45A40ED2-A0B1-40F8-A680-03D88F38E75A}" type="slidenum">
              <a:rPr lang="zh-TW" altLang="en-US" smtClean="0"/>
              <a:t>1</a:t>
            </a:fld>
            <a:endParaRPr lang="zh-TW" altLang="en-US"/>
          </a:p>
        </p:txBody>
      </p:sp>
    </p:spTree>
    <p:extLst>
      <p:ext uri="{BB962C8B-B14F-4D97-AF65-F5344CB8AC3E}">
        <p14:creationId xmlns:p14="http://schemas.microsoft.com/office/powerpoint/2010/main" val="27096210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CA0339-E477-BED9-AC5B-F205E894DFA9}"/>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DCC75690-1037-832C-E4D7-54E05FB80234}"/>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0434B656-52C8-3750-212D-998900578B36}"/>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FC73758C-3A66-F491-2521-5FB57423CC49}"/>
              </a:ext>
            </a:extLst>
          </p:cNvPr>
          <p:cNvSpPr>
            <a:spLocks noGrp="1"/>
          </p:cNvSpPr>
          <p:nvPr>
            <p:ph type="sldNum" sz="quarter" idx="5"/>
          </p:nvPr>
        </p:nvSpPr>
        <p:spPr/>
        <p:txBody>
          <a:bodyPr/>
          <a:lstStyle/>
          <a:p>
            <a:fld id="{45A40ED2-A0B1-40F8-A680-03D88F38E75A}" type="slidenum">
              <a:rPr lang="zh-TW" altLang="en-US" smtClean="0"/>
              <a:t>12</a:t>
            </a:fld>
            <a:endParaRPr lang="zh-TW" altLang="en-US"/>
          </a:p>
        </p:txBody>
      </p:sp>
    </p:spTree>
    <p:extLst>
      <p:ext uri="{BB962C8B-B14F-4D97-AF65-F5344CB8AC3E}">
        <p14:creationId xmlns:p14="http://schemas.microsoft.com/office/powerpoint/2010/main" val="2596860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CA0339-E477-BED9-AC5B-F205E894DFA9}"/>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DCC75690-1037-832C-E4D7-54E05FB80234}"/>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0434B656-52C8-3750-212D-998900578B36}"/>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FC73758C-3A66-F491-2521-5FB57423CC49}"/>
              </a:ext>
            </a:extLst>
          </p:cNvPr>
          <p:cNvSpPr>
            <a:spLocks noGrp="1"/>
          </p:cNvSpPr>
          <p:nvPr>
            <p:ph type="sldNum" sz="quarter" idx="5"/>
          </p:nvPr>
        </p:nvSpPr>
        <p:spPr/>
        <p:txBody>
          <a:bodyPr/>
          <a:lstStyle/>
          <a:p>
            <a:fld id="{45A40ED2-A0B1-40F8-A680-03D88F38E75A}" type="slidenum">
              <a:rPr lang="zh-TW" altLang="en-US" smtClean="0"/>
              <a:t>13</a:t>
            </a:fld>
            <a:endParaRPr lang="zh-TW" altLang="en-US"/>
          </a:p>
        </p:txBody>
      </p:sp>
    </p:spTree>
    <p:extLst>
      <p:ext uri="{BB962C8B-B14F-4D97-AF65-F5344CB8AC3E}">
        <p14:creationId xmlns:p14="http://schemas.microsoft.com/office/powerpoint/2010/main" val="40461968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D992E1-FAD4-928E-D040-5BB71DBB34AD}"/>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6330997C-E2D9-7D05-ABEC-5C7627EAD9B5}"/>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C60D3F84-4CAA-F41F-47B5-6A1AC280522F}"/>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7D9CE699-2628-6DA1-F8CC-DB23A3199756}"/>
              </a:ext>
            </a:extLst>
          </p:cNvPr>
          <p:cNvSpPr>
            <a:spLocks noGrp="1"/>
          </p:cNvSpPr>
          <p:nvPr>
            <p:ph type="sldNum" sz="quarter" idx="5"/>
          </p:nvPr>
        </p:nvSpPr>
        <p:spPr/>
        <p:txBody>
          <a:bodyPr/>
          <a:lstStyle/>
          <a:p>
            <a:fld id="{45A40ED2-A0B1-40F8-A680-03D88F38E75A}" type="slidenum">
              <a:rPr lang="zh-TW" altLang="en-US" smtClean="0"/>
              <a:t>14</a:t>
            </a:fld>
            <a:endParaRPr lang="zh-TW" altLang="en-US"/>
          </a:p>
        </p:txBody>
      </p:sp>
    </p:spTree>
    <p:extLst>
      <p:ext uri="{BB962C8B-B14F-4D97-AF65-F5344CB8AC3E}">
        <p14:creationId xmlns:p14="http://schemas.microsoft.com/office/powerpoint/2010/main" val="1215524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CCDDA1-4380-A394-D80A-A6BF72B3F67E}"/>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9139AD0B-0FA8-CADB-7592-ED9A1E6BA994}"/>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EAB3C010-B4D6-C3E0-C60D-256282951D75}"/>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67069315-1CB0-C368-7229-C535D85B8C4D}"/>
              </a:ext>
            </a:extLst>
          </p:cNvPr>
          <p:cNvSpPr>
            <a:spLocks noGrp="1"/>
          </p:cNvSpPr>
          <p:nvPr>
            <p:ph type="sldNum" sz="quarter" idx="5"/>
          </p:nvPr>
        </p:nvSpPr>
        <p:spPr/>
        <p:txBody>
          <a:bodyPr/>
          <a:lstStyle/>
          <a:p>
            <a:fld id="{45A40ED2-A0B1-40F8-A680-03D88F38E75A}" type="slidenum">
              <a:rPr lang="zh-TW" altLang="en-US" smtClean="0"/>
              <a:t>15</a:t>
            </a:fld>
            <a:endParaRPr lang="zh-TW" altLang="en-US"/>
          </a:p>
        </p:txBody>
      </p:sp>
    </p:spTree>
    <p:extLst>
      <p:ext uri="{BB962C8B-B14F-4D97-AF65-F5344CB8AC3E}">
        <p14:creationId xmlns:p14="http://schemas.microsoft.com/office/powerpoint/2010/main" val="10725443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CA0339-E477-BED9-AC5B-F205E894DFA9}"/>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DCC75690-1037-832C-E4D7-54E05FB80234}"/>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0434B656-52C8-3750-212D-998900578B36}"/>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FC73758C-3A66-F491-2521-5FB57423CC49}"/>
              </a:ext>
            </a:extLst>
          </p:cNvPr>
          <p:cNvSpPr>
            <a:spLocks noGrp="1"/>
          </p:cNvSpPr>
          <p:nvPr>
            <p:ph type="sldNum" sz="quarter" idx="5"/>
          </p:nvPr>
        </p:nvSpPr>
        <p:spPr/>
        <p:txBody>
          <a:bodyPr/>
          <a:lstStyle/>
          <a:p>
            <a:fld id="{45A40ED2-A0B1-40F8-A680-03D88F38E75A}" type="slidenum">
              <a:rPr lang="zh-TW" altLang="en-US" smtClean="0"/>
              <a:t>16</a:t>
            </a:fld>
            <a:endParaRPr lang="zh-TW" altLang="en-US"/>
          </a:p>
        </p:txBody>
      </p:sp>
    </p:spTree>
    <p:extLst>
      <p:ext uri="{BB962C8B-B14F-4D97-AF65-F5344CB8AC3E}">
        <p14:creationId xmlns:p14="http://schemas.microsoft.com/office/powerpoint/2010/main" val="32657911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B5B0D0-870B-6B6A-CA7C-9A5675A3F07A}"/>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405AE315-6D4F-A906-2916-B682F8B8FE47}"/>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849EE1E1-C3B6-C71E-421D-A530A8CBB966}"/>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DB3F709E-B5D2-7C73-6D03-B08BC42BC29A}"/>
              </a:ext>
            </a:extLst>
          </p:cNvPr>
          <p:cNvSpPr>
            <a:spLocks noGrp="1"/>
          </p:cNvSpPr>
          <p:nvPr>
            <p:ph type="sldNum" sz="quarter" idx="5"/>
          </p:nvPr>
        </p:nvSpPr>
        <p:spPr/>
        <p:txBody>
          <a:bodyPr/>
          <a:lstStyle/>
          <a:p>
            <a:fld id="{45A40ED2-A0B1-40F8-A680-03D88F38E75A}" type="slidenum">
              <a:rPr lang="zh-TW" altLang="en-US" smtClean="0"/>
              <a:t>17</a:t>
            </a:fld>
            <a:endParaRPr lang="zh-TW" altLang="en-US"/>
          </a:p>
        </p:txBody>
      </p:sp>
    </p:spTree>
    <p:extLst>
      <p:ext uri="{BB962C8B-B14F-4D97-AF65-F5344CB8AC3E}">
        <p14:creationId xmlns:p14="http://schemas.microsoft.com/office/powerpoint/2010/main" val="30614556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CA0339-E477-BED9-AC5B-F205E894DFA9}"/>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DCC75690-1037-832C-E4D7-54E05FB80234}"/>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0434B656-52C8-3750-212D-998900578B36}"/>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FC73758C-3A66-F491-2521-5FB57423CC49}"/>
              </a:ext>
            </a:extLst>
          </p:cNvPr>
          <p:cNvSpPr>
            <a:spLocks noGrp="1"/>
          </p:cNvSpPr>
          <p:nvPr>
            <p:ph type="sldNum" sz="quarter" idx="5"/>
          </p:nvPr>
        </p:nvSpPr>
        <p:spPr/>
        <p:txBody>
          <a:bodyPr/>
          <a:lstStyle/>
          <a:p>
            <a:fld id="{45A40ED2-A0B1-40F8-A680-03D88F38E75A}" type="slidenum">
              <a:rPr lang="zh-TW" altLang="en-US" smtClean="0"/>
              <a:t>18</a:t>
            </a:fld>
            <a:endParaRPr lang="zh-TW" altLang="en-US"/>
          </a:p>
        </p:txBody>
      </p:sp>
    </p:spTree>
    <p:extLst>
      <p:ext uri="{BB962C8B-B14F-4D97-AF65-F5344CB8AC3E}">
        <p14:creationId xmlns:p14="http://schemas.microsoft.com/office/powerpoint/2010/main" val="12314079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CA0339-E477-BED9-AC5B-F205E894DFA9}"/>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DCC75690-1037-832C-E4D7-54E05FB80234}"/>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0434B656-52C8-3750-212D-998900578B36}"/>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FC73758C-3A66-F491-2521-5FB57423CC49}"/>
              </a:ext>
            </a:extLst>
          </p:cNvPr>
          <p:cNvSpPr>
            <a:spLocks noGrp="1"/>
          </p:cNvSpPr>
          <p:nvPr>
            <p:ph type="sldNum" sz="quarter" idx="5"/>
          </p:nvPr>
        </p:nvSpPr>
        <p:spPr/>
        <p:txBody>
          <a:bodyPr/>
          <a:lstStyle/>
          <a:p>
            <a:fld id="{45A40ED2-A0B1-40F8-A680-03D88F38E75A}" type="slidenum">
              <a:rPr lang="zh-TW" altLang="en-US" smtClean="0"/>
              <a:t>19</a:t>
            </a:fld>
            <a:endParaRPr lang="zh-TW" altLang="en-US"/>
          </a:p>
        </p:txBody>
      </p:sp>
    </p:spTree>
    <p:extLst>
      <p:ext uri="{BB962C8B-B14F-4D97-AF65-F5344CB8AC3E}">
        <p14:creationId xmlns:p14="http://schemas.microsoft.com/office/powerpoint/2010/main" val="1051046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CA0339-E477-BED9-AC5B-F205E894DFA9}"/>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DCC75690-1037-832C-E4D7-54E05FB80234}"/>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0434B656-52C8-3750-212D-998900578B36}"/>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FC73758C-3A66-F491-2521-5FB57423CC49}"/>
              </a:ext>
            </a:extLst>
          </p:cNvPr>
          <p:cNvSpPr>
            <a:spLocks noGrp="1"/>
          </p:cNvSpPr>
          <p:nvPr>
            <p:ph type="sldNum" sz="quarter" idx="5"/>
          </p:nvPr>
        </p:nvSpPr>
        <p:spPr/>
        <p:txBody>
          <a:bodyPr/>
          <a:lstStyle/>
          <a:p>
            <a:fld id="{45A40ED2-A0B1-40F8-A680-03D88F38E75A}" type="slidenum">
              <a:rPr lang="zh-TW" altLang="en-US" smtClean="0"/>
              <a:t>20</a:t>
            </a:fld>
            <a:endParaRPr lang="zh-TW" altLang="en-US"/>
          </a:p>
        </p:txBody>
      </p:sp>
    </p:spTree>
    <p:extLst>
      <p:ext uri="{BB962C8B-B14F-4D97-AF65-F5344CB8AC3E}">
        <p14:creationId xmlns:p14="http://schemas.microsoft.com/office/powerpoint/2010/main" val="40962499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CA0339-E477-BED9-AC5B-F205E894DFA9}"/>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DCC75690-1037-832C-E4D7-54E05FB80234}"/>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0434B656-52C8-3750-212D-998900578B36}"/>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FC73758C-3A66-F491-2521-5FB57423CC49}"/>
              </a:ext>
            </a:extLst>
          </p:cNvPr>
          <p:cNvSpPr>
            <a:spLocks noGrp="1"/>
          </p:cNvSpPr>
          <p:nvPr>
            <p:ph type="sldNum" sz="quarter" idx="5"/>
          </p:nvPr>
        </p:nvSpPr>
        <p:spPr/>
        <p:txBody>
          <a:bodyPr/>
          <a:lstStyle/>
          <a:p>
            <a:fld id="{45A40ED2-A0B1-40F8-A680-03D88F38E75A}" type="slidenum">
              <a:rPr lang="zh-TW" altLang="en-US" smtClean="0"/>
              <a:t>21</a:t>
            </a:fld>
            <a:endParaRPr lang="zh-TW" altLang="en-US"/>
          </a:p>
        </p:txBody>
      </p:sp>
    </p:spTree>
    <p:extLst>
      <p:ext uri="{BB962C8B-B14F-4D97-AF65-F5344CB8AC3E}">
        <p14:creationId xmlns:p14="http://schemas.microsoft.com/office/powerpoint/2010/main" val="2306732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45A40ED2-A0B1-40F8-A680-03D88F38E75A}" type="slidenum">
              <a:rPr lang="zh-TW" altLang="en-US" smtClean="0"/>
              <a:t>2</a:t>
            </a:fld>
            <a:endParaRPr lang="zh-TW" altLang="en-US"/>
          </a:p>
        </p:txBody>
      </p:sp>
    </p:spTree>
    <p:extLst>
      <p:ext uri="{BB962C8B-B14F-4D97-AF65-F5344CB8AC3E}">
        <p14:creationId xmlns:p14="http://schemas.microsoft.com/office/powerpoint/2010/main" val="14521546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CA0339-E477-BED9-AC5B-F205E894DFA9}"/>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DCC75690-1037-832C-E4D7-54E05FB80234}"/>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0434B656-52C8-3750-212D-998900578B36}"/>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FC73758C-3A66-F491-2521-5FB57423CC49}"/>
              </a:ext>
            </a:extLst>
          </p:cNvPr>
          <p:cNvSpPr>
            <a:spLocks noGrp="1"/>
          </p:cNvSpPr>
          <p:nvPr>
            <p:ph type="sldNum" sz="quarter" idx="5"/>
          </p:nvPr>
        </p:nvSpPr>
        <p:spPr/>
        <p:txBody>
          <a:bodyPr/>
          <a:lstStyle/>
          <a:p>
            <a:fld id="{45A40ED2-A0B1-40F8-A680-03D88F38E75A}" type="slidenum">
              <a:rPr lang="zh-TW" altLang="en-US" smtClean="0"/>
              <a:t>22</a:t>
            </a:fld>
            <a:endParaRPr lang="zh-TW" altLang="en-US"/>
          </a:p>
        </p:txBody>
      </p:sp>
    </p:spTree>
    <p:extLst>
      <p:ext uri="{BB962C8B-B14F-4D97-AF65-F5344CB8AC3E}">
        <p14:creationId xmlns:p14="http://schemas.microsoft.com/office/powerpoint/2010/main" val="33498213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CA0339-E477-BED9-AC5B-F205E894DFA9}"/>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DCC75690-1037-832C-E4D7-54E05FB80234}"/>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0434B656-52C8-3750-212D-998900578B36}"/>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FC73758C-3A66-F491-2521-5FB57423CC49}"/>
              </a:ext>
            </a:extLst>
          </p:cNvPr>
          <p:cNvSpPr>
            <a:spLocks noGrp="1"/>
          </p:cNvSpPr>
          <p:nvPr>
            <p:ph type="sldNum" sz="quarter" idx="5"/>
          </p:nvPr>
        </p:nvSpPr>
        <p:spPr/>
        <p:txBody>
          <a:bodyPr/>
          <a:lstStyle/>
          <a:p>
            <a:fld id="{45A40ED2-A0B1-40F8-A680-03D88F38E75A}" type="slidenum">
              <a:rPr lang="zh-TW" altLang="en-US" smtClean="0"/>
              <a:t>23</a:t>
            </a:fld>
            <a:endParaRPr lang="zh-TW" altLang="en-US"/>
          </a:p>
        </p:txBody>
      </p:sp>
    </p:spTree>
    <p:extLst>
      <p:ext uri="{BB962C8B-B14F-4D97-AF65-F5344CB8AC3E}">
        <p14:creationId xmlns:p14="http://schemas.microsoft.com/office/powerpoint/2010/main" val="18535961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CA0339-E477-BED9-AC5B-F205E894DFA9}"/>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DCC75690-1037-832C-E4D7-54E05FB80234}"/>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0434B656-52C8-3750-212D-998900578B36}"/>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FC73758C-3A66-F491-2521-5FB57423CC49}"/>
              </a:ext>
            </a:extLst>
          </p:cNvPr>
          <p:cNvSpPr>
            <a:spLocks noGrp="1"/>
          </p:cNvSpPr>
          <p:nvPr>
            <p:ph type="sldNum" sz="quarter" idx="5"/>
          </p:nvPr>
        </p:nvSpPr>
        <p:spPr/>
        <p:txBody>
          <a:bodyPr/>
          <a:lstStyle/>
          <a:p>
            <a:fld id="{45A40ED2-A0B1-40F8-A680-03D88F38E75A}" type="slidenum">
              <a:rPr lang="zh-TW" altLang="en-US" smtClean="0"/>
              <a:t>24</a:t>
            </a:fld>
            <a:endParaRPr lang="zh-TW" altLang="en-US"/>
          </a:p>
        </p:txBody>
      </p:sp>
    </p:spTree>
    <p:extLst>
      <p:ext uri="{BB962C8B-B14F-4D97-AF65-F5344CB8AC3E}">
        <p14:creationId xmlns:p14="http://schemas.microsoft.com/office/powerpoint/2010/main" val="25191358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CA0339-E477-BED9-AC5B-F205E894DFA9}"/>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DCC75690-1037-832C-E4D7-54E05FB80234}"/>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0434B656-52C8-3750-212D-998900578B36}"/>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FC73758C-3A66-F491-2521-5FB57423CC49}"/>
              </a:ext>
            </a:extLst>
          </p:cNvPr>
          <p:cNvSpPr>
            <a:spLocks noGrp="1"/>
          </p:cNvSpPr>
          <p:nvPr>
            <p:ph type="sldNum" sz="quarter" idx="5"/>
          </p:nvPr>
        </p:nvSpPr>
        <p:spPr/>
        <p:txBody>
          <a:bodyPr/>
          <a:lstStyle/>
          <a:p>
            <a:fld id="{45A40ED2-A0B1-40F8-A680-03D88F38E75A}" type="slidenum">
              <a:rPr lang="zh-TW" altLang="en-US" smtClean="0"/>
              <a:t>25</a:t>
            </a:fld>
            <a:endParaRPr lang="zh-TW" altLang="en-US"/>
          </a:p>
        </p:txBody>
      </p:sp>
    </p:spTree>
    <p:extLst>
      <p:ext uri="{BB962C8B-B14F-4D97-AF65-F5344CB8AC3E}">
        <p14:creationId xmlns:p14="http://schemas.microsoft.com/office/powerpoint/2010/main" val="7968053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CA0339-E477-BED9-AC5B-F205E894DFA9}"/>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DCC75690-1037-832C-E4D7-54E05FB80234}"/>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0434B656-52C8-3750-212D-998900578B36}"/>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FC73758C-3A66-F491-2521-5FB57423CC49}"/>
              </a:ext>
            </a:extLst>
          </p:cNvPr>
          <p:cNvSpPr>
            <a:spLocks noGrp="1"/>
          </p:cNvSpPr>
          <p:nvPr>
            <p:ph type="sldNum" sz="quarter" idx="5"/>
          </p:nvPr>
        </p:nvSpPr>
        <p:spPr/>
        <p:txBody>
          <a:bodyPr/>
          <a:lstStyle/>
          <a:p>
            <a:fld id="{45A40ED2-A0B1-40F8-A680-03D88F38E75A}" type="slidenum">
              <a:rPr lang="zh-TW" altLang="en-US" smtClean="0"/>
              <a:t>26</a:t>
            </a:fld>
            <a:endParaRPr lang="zh-TW" altLang="en-US"/>
          </a:p>
        </p:txBody>
      </p:sp>
    </p:spTree>
    <p:extLst>
      <p:ext uri="{BB962C8B-B14F-4D97-AF65-F5344CB8AC3E}">
        <p14:creationId xmlns:p14="http://schemas.microsoft.com/office/powerpoint/2010/main" val="17035715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CA0339-E477-BED9-AC5B-F205E894DFA9}"/>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DCC75690-1037-832C-E4D7-54E05FB80234}"/>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0434B656-52C8-3750-212D-998900578B36}"/>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FC73758C-3A66-F491-2521-5FB57423CC49}"/>
              </a:ext>
            </a:extLst>
          </p:cNvPr>
          <p:cNvSpPr>
            <a:spLocks noGrp="1"/>
          </p:cNvSpPr>
          <p:nvPr>
            <p:ph type="sldNum" sz="quarter" idx="5"/>
          </p:nvPr>
        </p:nvSpPr>
        <p:spPr/>
        <p:txBody>
          <a:bodyPr/>
          <a:lstStyle/>
          <a:p>
            <a:fld id="{45A40ED2-A0B1-40F8-A680-03D88F38E75A}" type="slidenum">
              <a:rPr lang="zh-TW" altLang="en-US" smtClean="0"/>
              <a:t>27</a:t>
            </a:fld>
            <a:endParaRPr lang="zh-TW" altLang="en-US"/>
          </a:p>
        </p:txBody>
      </p:sp>
    </p:spTree>
    <p:extLst>
      <p:ext uri="{BB962C8B-B14F-4D97-AF65-F5344CB8AC3E}">
        <p14:creationId xmlns:p14="http://schemas.microsoft.com/office/powerpoint/2010/main" val="34547099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45A40ED2-A0B1-40F8-A680-03D88F38E75A}" type="slidenum">
              <a:rPr lang="zh-TW" altLang="en-US" smtClean="0"/>
              <a:t>28</a:t>
            </a:fld>
            <a:endParaRPr lang="zh-TW" altLang="en-US"/>
          </a:p>
        </p:txBody>
      </p:sp>
    </p:spTree>
    <p:extLst>
      <p:ext uri="{BB962C8B-B14F-4D97-AF65-F5344CB8AC3E}">
        <p14:creationId xmlns:p14="http://schemas.microsoft.com/office/powerpoint/2010/main" val="18535222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CA0339-E477-BED9-AC5B-F205E894DFA9}"/>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DCC75690-1037-832C-E4D7-54E05FB80234}"/>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0434B656-52C8-3750-212D-998900578B36}"/>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FC73758C-3A66-F491-2521-5FB57423CC49}"/>
              </a:ext>
            </a:extLst>
          </p:cNvPr>
          <p:cNvSpPr>
            <a:spLocks noGrp="1"/>
          </p:cNvSpPr>
          <p:nvPr>
            <p:ph type="sldNum" sz="quarter" idx="5"/>
          </p:nvPr>
        </p:nvSpPr>
        <p:spPr/>
        <p:txBody>
          <a:bodyPr/>
          <a:lstStyle/>
          <a:p>
            <a:fld id="{45A40ED2-A0B1-40F8-A680-03D88F38E75A}" type="slidenum">
              <a:rPr lang="zh-TW" altLang="en-US" smtClean="0"/>
              <a:t>29</a:t>
            </a:fld>
            <a:endParaRPr lang="zh-TW" altLang="en-US"/>
          </a:p>
        </p:txBody>
      </p:sp>
    </p:spTree>
    <p:extLst>
      <p:ext uri="{BB962C8B-B14F-4D97-AF65-F5344CB8AC3E}">
        <p14:creationId xmlns:p14="http://schemas.microsoft.com/office/powerpoint/2010/main" val="3244512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45A40ED2-A0B1-40F8-A680-03D88F38E75A}" type="slidenum">
              <a:rPr lang="zh-TW" altLang="en-US" smtClean="0"/>
              <a:t>5</a:t>
            </a:fld>
            <a:endParaRPr lang="zh-TW" altLang="en-US"/>
          </a:p>
        </p:txBody>
      </p:sp>
    </p:spTree>
    <p:extLst>
      <p:ext uri="{BB962C8B-B14F-4D97-AF65-F5344CB8AC3E}">
        <p14:creationId xmlns:p14="http://schemas.microsoft.com/office/powerpoint/2010/main" val="1240413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45A40ED2-A0B1-40F8-A680-03D88F38E75A}" type="slidenum">
              <a:rPr lang="zh-TW" altLang="en-US" smtClean="0"/>
              <a:t>6</a:t>
            </a:fld>
            <a:endParaRPr lang="zh-TW" altLang="en-US"/>
          </a:p>
        </p:txBody>
      </p:sp>
    </p:spTree>
    <p:extLst>
      <p:ext uri="{BB962C8B-B14F-4D97-AF65-F5344CB8AC3E}">
        <p14:creationId xmlns:p14="http://schemas.microsoft.com/office/powerpoint/2010/main" val="2838052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B6EF56-50F4-B6CA-E3DB-B066FDCC65A5}"/>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EECA4FFF-1AF2-0754-2002-AAAB4611E2C4}"/>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F0E11754-849A-5D78-10C3-AAE7C6793C77}"/>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272B27ED-DFF1-46A2-FBB0-462EE870A236}"/>
              </a:ext>
            </a:extLst>
          </p:cNvPr>
          <p:cNvSpPr>
            <a:spLocks noGrp="1"/>
          </p:cNvSpPr>
          <p:nvPr>
            <p:ph type="sldNum" sz="quarter" idx="5"/>
          </p:nvPr>
        </p:nvSpPr>
        <p:spPr/>
        <p:txBody>
          <a:bodyPr/>
          <a:lstStyle/>
          <a:p>
            <a:fld id="{45A40ED2-A0B1-40F8-A680-03D88F38E75A}" type="slidenum">
              <a:rPr lang="zh-TW" altLang="en-US" smtClean="0"/>
              <a:t>7</a:t>
            </a:fld>
            <a:endParaRPr lang="zh-TW" altLang="en-US"/>
          </a:p>
        </p:txBody>
      </p:sp>
    </p:spTree>
    <p:extLst>
      <p:ext uri="{BB962C8B-B14F-4D97-AF65-F5344CB8AC3E}">
        <p14:creationId xmlns:p14="http://schemas.microsoft.com/office/powerpoint/2010/main" val="4047571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C7FB3E-0F26-6AC4-BD01-3F47BE2B0B4C}"/>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97795055-CE4A-6BE5-2B53-D95FEA50B1DA}"/>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8FD32F51-7F5F-C68B-4C15-6E8D23B3126B}"/>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50FA8622-4D38-5B14-382F-5B1CC8CFFB91}"/>
              </a:ext>
            </a:extLst>
          </p:cNvPr>
          <p:cNvSpPr>
            <a:spLocks noGrp="1"/>
          </p:cNvSpPr>
          <p:nvPr>
            <p:ph type="sldNum" sz="quarter" idx="5"/>
          </p:nvPr>
        </p:nvSpPr>
        <p:spPr/>
        <p:txBody>
          <a:bodyPr/>
          <a:lstStyle/>
          <a:p>
            <a:fld id="{45A40ED2-A0B1-40F8-A680-03D88F38E75A}" type="slidenum">
              <a:rPr lang="zh-TW" altLang="en-US" smtClean="0"/>
              <a:t>8</a:t>
            </a:fld>
            <a:endParaRPr lang="zh-TW" altLang="en-US"/>
          </a:p>
        </p:txBody>
      </p:sp>
    </p:spTree>
    <p:extLst>
      <p:ext uri="{BB962C8B-B14F-4D97-AF65-F5344CB8AC3E}">
        <p14:creationId xmlns:p14="http://schemas.microsoft.com/office/powerpoint/2010/main" val="1692326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CA0339-E477-BED9-AC5B-F205E894DFA9}"/>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DCC75690-1037-832C-E4D7-54E05FB80234}"/>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0434B656-52C8-3750-212D-998900578B36}"/>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FC73758C-3A66-F491-2521-5FB57423CC49}"/>
              </a:ext>
            </a:extLst>
          </p:cNvPr>
          <p:cNvSpPr>
            <a:spLocks noGrp="1"/>
          </p:cNvSpPr>
          <p:nvPr>
            <p:ph type="sldNum" sz="quarter" idx="5"/>
          </p:nvPr>
        </p:nvSpPr>
        <p:spPr/>
        <p:txBody>
          <a:bodyPr/>
          <a:lstStyle/>
          <a:p>
            <a:fld id="{45A40ED2-A0B1-40F8-A680-03D88F38E75A}" type="slidenum">
              <a:rPr lang="zh-TW" altLang="en-US" smtClean="0"/>
              <a:t>9</a:t>
            </a:fld>
            <a:endParaRPr lang="zh-TW" altLang="en-US"/>
          </a:p>
        </p:txBody>
      </p:sp>
    </p:spTree>
    <p:extLst>
      <p:ext uri="{BB962C8B-B14F-4D97-AF65-F5344CB8AC3E}">
        <p14:creationId xmlns:p14="http://schemas.microsoft.com/office/powerpoint/2010/main" val="2422861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C203E2-72E6-5D65-CA22-8AE190BCC091}"/>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533B9127-24B2-26A3-D75E-FDE7E8EDFA15}"/>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BE2B26AA-91FC-3623-03A4-CFECFA71E892}"/>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8598EAD1-8985-731B-1ADD-22265C7CDF14}"/>
              </a:ext>
            </a:extLst>
          </p:cNvPr>
          <p:cNvSpPr>
            <a:spLocks noGrp="1"/>
          </p:cNvSpPr>
          <p:nvPr>
            <p:ph type="sldNum" sz="quarter" idx="5"/>
          </p:nvPr>
        </p:nvSpPr>
        <p:spPr/>
        <p:txBody>
          <a:bodyPr/>
          <a:lstStyle/>
          <a:p>
            <a:fld id="{45A40ED2-A0B1-40F8-A680-03D88F38E75A}" type="slidenum">
              <a:rPr lang="zh-TW" altLang="en-US" smtClean="0"/>
              <a:t>10</a:t>
            </a:fld>
            <a:endParaRPr lang="zh-TW" altLang="en-US"/>
          </a:p>
        </p:txBody>
      </p:sp>
    </p:spTree>
    <p:extLst>
      <p:ext uri="{BB962C8B-B14F-4D97-AF65-F5344CB8AC3E}">
        <p14:creationId xmlns:p14="http://schemas.microsoft.com/office/powerpoint/2010/main" val="1957347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CA0339-E477-BED9-AC5B-F205E894DFA9}"/>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DCC75690-1037-832C-E4D7-54E05FB80234}"/>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0434B656-52C8-3750-212D-998900578B36}"/>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FC73758C-3A66-F491-2521-5FB57423CC49}"/>
              </a:ext>
            </a:extLst>
          </p:cNvPr>
          <p:cNvSpPr>
            <a:spLocks noGrp="1"/>
          </p:cNvSpPr>
          <p:nvPr>
            <p:ph type="sldNum" sz="quarter" idx="5"/>
          </p:nvPr>
        </p:nvSpPr>
        <p:spPr/>
        <p:txBody>
          <a:bodyPr/>
          <a:lstStyle/>
          <a:p>
            <a:fld id="{45A40ED2-A0B1-40F8-A680-03D88F38E75A}" type="slidenum">
              <a:rPr lang="zh-TW" altLang="en-US" smtClean="0"/>
              <a:t>11</a:t>
            </a:fld>
            <a:endParaRPr lang="zh-TW" altLang="en-US"/>
          </a:p>
        </p:txBody>
      </p:sp>
    </p:spTree>
    <p:extLst>
      <p:ext uri="{BB962C8B-B14F-4D97-AF65-F5344CB8AC3E}">
        <p14:creationId xmlns:p14="http://schemas.microsoft.com/office/powerpoint/2010/main" val="881829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ACB90C0-7538-46F1-B501-0F43F4A2C391}" type="slidenum">
              <a:rPr lang="zh-TW" altLang="en-US" smtClean="0"/>
              <a:t>‹#›</a:t>
            </a:fld>
            <a:endParaRPr lang="zh-TW" altLang="en-US"/>
          </a:p>
        </p:txBody>
      </p:sp>
    </p:spTree>
    <p:extLst>
      <p:ext uri="{BB962C8B-B14F-4D97-AF65-F5344CB8AC3E}">
        <p14:creationId xmlns:p14="http://schemas.microsoft.com/office/powerpoint/2010/main" val="432803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ACB90C0-7538-46F1-B501-0F43F4A2C391}" type="slidenum">
              <a:rPr lang="zh-TW" altLang="en-US" smtClean="0"/>
              <a:t>‹#›</a:t>
            </a:fld>
            <a:endParaRPr lang="zh-TW" altLang="en-US"/>
          </a:p>
        </p:txBody>
      </p:sp>
    </p:spTree>
    <p:extLst>
      <p:ext uri="{BB962C8B-B14F-4D97-AF65-F5344CB8AC3E}">
        <p14:creationId xmlns:p14="http://schemas.microsoft.com/office/powerpoint/2010/main" val="3933943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zh-TW" altLang="en-US"/>
              <a:t>按一下以編輯母片標題樣式</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Date Placeholder 3"/>
          <p:cNvSpPr>
            <a:spLocks noGrp="1"/>
          </p:cNvSpPr>
          <p:nvPr>
            <p:ph type="dt" sz="half" idx="10"/>
          </p:nvPr>
        </p:nvSpPr>
        <p:spPr/>
        <p:txBody>
          <a:bodyPr/>
          <a:lstStyle/>
          <a:p>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ACB90C0-7538-46F1-B501-0F43F4A2C391}" type="slidenum">
              <a:rPr lang="zh-TW" altLang="en-US" smtClean="0"/>
              <a:t>‹#›</a:t>
            </a:fld>
            <a:endParaRPr lang="zh-TW" altLang="en-US"/>
          </a:p>
        </p:txBody>
      </p:sp>
    </p:spTree>
    <p:extLst>
      <p:ext uri="{BB962C8B-B14F-4D97-AF65-F5344CB8AC3E}">
        <p14:creationId xmlns:p14="http://schemas.microsoft.com/office/powerpoint/2010/main" val="28541409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385D4C7-D00F-446B-A6C1-354F9FDC6B8E}"/>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DACCB868-149B-4D37-A7F1-9D787B2CB9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F553C4C1-2109-4884-A24B-EE9CE8F6C9F6}"/>
              </a:ext>
            </a:extLst>
          </p:cNvPr>
          <p:cNvSpPr>
            <a:spLocks noGrp="1"/>
          </p:cNvSpPr>
          <p:nvPr>
            <p:ph type="dt" sz="half" idx="10"/>
          </p:nvPr>
        </p:nvSpPr>
        <p:spPr/>
        <p:txBody>
          <a:bodyPr/>
          <a:lstStyle/>
          <a:p>
            <a:endParaRPr lang="zh-TW" altLang="en-US"/>
          </a:p>
        </p:txBody>
      </p:sp>
      <p:sp>
        <p:nvSpPr>
          <p:cNvPr id="5" name="頁尾版面配置區 4">
            <a:extLst>
              <a:ext uri="{FF2B5EF4-FFF2-40B4-BE49-F238E27FC236}">
                <a16:creationId xmlns:a16="http://schemas.microsoft.com/office/drawing/2014/main" id="{625AE655-3253-4AF7-87D7-128C66F8E06E}"/>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8A4C215C-A466-4DB1-B266-A9063604E02A}"/>
              </a:ext>
            </a:extLst>
          </p:cNvPr>
          <p:cNvSpPr>
            <a:spLocks noGrp="1"/>
          </p:cNvSpPr>
          <p:nvPr>
            <p:ph type="sldNum" sz="quarter" idx="12"/>
          </p:nvPr>
        </p:nvSpPr>
        <p:spPr/>
        <p:txBody>
          <a:bodyPr/>
          <a:lstStyle/>
          <a:p>
            <a:fld id="{AACB90C0-7538-46F1-B501-0F43F4A2C391}" type="slidenum">
              <a:rPr lang="zh-TW" altLang="en-US" smtClean="0"/>
              <a:t>‹#›</a:t>
            </a:fld>
            <a:endParaRPr lang="zh-TW" altLang="en-US"/>
          </a:p>
        </p:txBody>
      </p:sp>
    </p:spTree>
    <p:extLst>
      <p:ext uri="{BB962C8B-B14F-4D97-AF65-F5344CB8AC3E}">
        <p14:creationId xmlns:p14="http://schemas.microsoft.com/office/powerpoint/2010/main" val="39570059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0DAB11E-4680-4C69-B5BE-09DA9AEB6B8D}"/>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9315179C-EA47-46A0-A963-54FD1F9DB99C}"/>
              </a:ext>
            </a:extLst>
          </p:cNvPr>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47184228-24DD-464A-9368-C7871A05474D}"/>
              </a:ext>
            </a:extLst>
          </p:cNvPr>
          <p:cNvSpPr>
            <a:spLocks noGrp="1"/>
          </p:cNvSpPr>
          <p:nvPr>
            <p:ph type="dt" sz="half" idx="10"/>
          </p:nvPr>
        </p:nvSpPr>
        <p:spPr/>
        <p:txBody>
          <a:bodyPr/>
          <a:lstStyle/>
          <a:p>
            <a:endParaRPr lang="zh-TW" altLang="en-US"/>
          </a:p>
        </p:txBody>
      </p:sp>
      <p:sp>
        <p:nvSpPr>
          <p:cNvPr id="5" name="頁尾版面配置區 4">
            <a:extLst>
              <a:ext uri="{FF2B5EF4-FFF2-40B4-BE49-F238E27FC236}">
                <a16:creationId xmlns:a16="http://schemas.microsoft.com/office/drawing/2014/main" id="{F7C7DA71-E5F5-4A6D-B8D4-7776E5EBA389}"/>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3835B596-C48F-45A9-91F3-F567E437485B}"/>
              </a:ext>
            </a:extLst>
          </p:cNvPr>
          <p:cNvSpPr>
            <a:spLocks noGrp="1"/>
          </p:cNvSpPr>
          <p:nvPr>
            <p:ph type="sldNum" sz="quarter" idx="12"/>
          </p:nvPr>
        </p:nvSpPr>
        <p:spPr/>
        <p:txBody>
          <a:bodyPr/>
          <a:lstStyle/>
          <a:p>
            <a:fld id="{AACB90C0-7538-46F1-B501-0F43F4A2C391}" type="slidenum">
              <a:rPr lang="zh-TW" altLang="en-US" smtClean="0"/>
              <a:t>‹#›</a:t>
            </a:fld>
            <a:endParaRPr lang="zh-TW" altLang="en-US"/>
          </a:p>
        </p:txBody>
      </p:sp>
    </p:spTree>
    <p:extLst>
      <p:ext uri="{BB962C8B-B14F-4D97-AF65-F5344CB8AC3E}">
        <p14:creationId xmlns:p14="http://schemas.microsoft.com/office/powerpoint/2010/main" val="18876048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ABA6F8F-43DF-47BA-975E-FA46C053ADAC}"/>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A04CE31D-6DBD-452B-BD8E-BA498C7999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日期版面配置區 3">
            <a:extLst>
              <a:ext uri="{FF2B5EF4-FFF2-40B4-BE49-F238E27FC236}">
                <a16:creationId xmlns:a16="http://schemas.microsoft.com/office/drawing/2014/main" id="{890A69E2-7FD4-4241-BB73-F36864FD3FB0}"/>
              </a:ext>
            </a:extLst>
          </p:cNvPr>
          <p:cNvSpPr>
            <a:spLocks noGrp="1"/>
          </p:cNvSpPr>
          <p:nvPr>
            <p:ph type="dt" sz="half" idx="10"/>
          </p:nvPr>
        </p:nvSpPr>
        <p:spPr/>
        <p:txBody>
          <a:bodyPr/>
          <a:lstStyle/>
          <a:p>
            <a:endParaRPr lang="zh-TW" altLang="en-US"/>
          </a:p>
        </p:txBody>
      </p:sp>
      <p:sp>
        <p:nvSpPr>
          <p:cNvPr id="5" name="頁尾版面配置區 4">
            <a:extLst>
              <a:ext uri="{FF2B5EF4-FFF2-40B4-BE49-F238E27FC236}">
                <a16:creationId xmlns:a16="http://schemas.microsoft.com/office/drawing/2014/main" id="{747ABD53-1768-45EF-A1A0-FD4B831F9020}"/>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FD37FB91-47F9-463D-B239-830B41F8BA89}"/>
              </a:ext>
            </a:extLst>
          </p:cNvPr>
          <p:cNvSpPr>
            <a:spLocks noGrp="1"/>
          </p:cNvSpPr>
          <p:nvPr>
            <p:ph type="sldNum" sz="quarter" idx="12"/>
          </p:nvPr>
        </p:nvSpPr>
        <p:spPr/>
        <p:txBody>
          <a:bodyPr/>
          <a:lstStyle/>
          <a:p>
            <a:fld id="{AACB90C0-7538-46F1-B501-0F43F4A2C391}" type="slidenum">
              <a:rPr lang="zh-TW" altLang="en-US" smtClean="0"/>
              <a:t>‹#›</a:t>
            </a:fld>
            <a:endParaRPr lang="zh-TW" altLang="en-US"/>
          </a:p>
        </p:txBody>
      </p:sp>
    </p:spTree>
    <p:extLst>
      <p:ext uri="{BB962C8B-B14F-4D97-AF65-F5344CB8AC3E}">
        <p14:creationId xmlns:p14="http://schemas.microsoft.com/office/powerpoint/2010/main" val="31472084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191DF24-6CA5-48DE-A3CD-1F41202E65E6}"/>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AA65C7E2-3D6E-451E-9EF1-2E0EBDF43E4A}"/>
              </a:ext>
            </a:extLst>
          </p:cNvPr>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4A4CA00B-99A7-4226-8B36-4E6FAD85F76B}"/>
              </a:ext>
            </a:extLst>
          </p:cNvPr>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BB59C0BE-3707-4E44-9F24-A5DF23BAFEB3}"/>
              </a:ext>
            </a:extLst>
          </p:cNvPr>
          <p:cNvSpPr>
            <a:spLocks noGrp="1"/>
          </p:cNvSpPr>
          <p:nvPr>
            <p:ph type="dt" sz="half" idx="10"/>
          </p:nvPr>
        </p:nvSpPr>
        <p:spPr/>
        <p:txBody>
          <a:bodyPr/>
          <a:lstStyle/>
          <a:p>
            <a:endParaRPr lang="zh-TW" altLang="en-US"/>
          </a:p>
        </p:txBody>
      </p:sp>
      <p:sp>
        <p:nvSpPr>
          <p:cNvPr id="6" name="頁尾版面配置區 5">
            <a:extLst>
              <a:ext uri="{FF2B5EF4-FFF2-40B4-BE49-F238E27FC236}">
                <a16:creationId xmlns:a16="http://schemas.microsoft.com/office/drawing/2014/main" id="{D84DF95C-EA4F-480B-8573-ADAD268F5C59}"/>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C324B065-2444-47A3-B45D-5A72F8AB16B0}"/>
              </a:ext>
            </a:extLst>
          </p:cNvPr>
          <p:cNvSpPr>
            <a:spLocks noGrp="1"/>
          </p:cNvSpPr>
          <p:nvPr>
            <p:ph type="sldNum" sz="quarter" idx="12"/>
          </p:nvPr>
        </p:nvSpPr>
        <p:spPr/>
        <p:txBody>
          <a:bodyPr/>
          <a:lstStyle/>
          <a:p>
            <a:fld id="{AACB90C0-7538-46F1-B501-0F43F4A2C391}" type="slidenum">
              <a:rPr lang="zh-TW" altLang="en-US" smtClean="0"/>
              <a:t>‹#›</a:t>
            </a:fld>
            <a:endParaRPr lang="zh-TW" altLang="en-US"/>
          </a:p>
        </p:txBody>
      </p:sp>
    </p:spTree>
    <p:extLst>
      <p:ext uri="{BB962C8B-B14F-4D97-AF65-F5344CB8AC3E}">
        <p14:creationId xmlns:p14="http://schemas.microsoft.com/office/powerpoint/2010/main" val="26728188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FEFC9F9-DC35-46F5-8E37-D90D18AB0CCC}"/>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2B37F4CC-B750-4F22-8B67-74C1FAF486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a:extLst>
              <a:ext uri="{FF2B5EF4-FFF2-40B4-BE49-F238E27FC236}">
                <a16:creationId xmlns:a16="http://schemas.microsoft.com/office/drawing/2014/main" id="{852233DA-F824-49C6-AAF9-3108617375F4}"/>
              </a:ext>
            </a:extLst>
          </p:cNvPr>
          <p:cNvSpPr>
            <a:spLocks noGrp="1"/>
          </p:cNvSpPr>
          <p:nvPr>
            <p:ph sz="half" idx="2"/>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35C65792-486F-46EA-9E34-5DBBB37F31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a:extLst>
              <a:ext uri="{FF2B5EF4-FFF2-40B4-BE49-F238E27FC236}">
                <a16:creationId xmlns:a16="http://schemas.microsoft.com/office/drawing/2014/main" id="{28EC6049-92BB-4169-96F4-95EC9EBA4F5C}"/>
              </a:ext>
            </a:extLst>
          </p:cNvPr>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63BBFEC7-696A-4840-9EE1-FFFD36013469}"/>
              </a:ext>
            </a:extLst>
          </p:cNvPr>
          <p:cNvSpPr>
            <a:spLocks noGrp="1"/>
          </p:cNvSpPr>
          <p:nvPr>
            <p:ph type="dt" sz="half" idx="10"/>
          </p:nvPr>
        </p:nvSpPr>
        <p:spPr/>
        <p:txBody>
          <a:bodyPr/>
          <a:lstStyle/>
          <a:p>
            <a:endParaRPr lang="zh-TW" altLang="en-US"/>
          </a:p>
        </p:txBody>
      </p:sp>
      <p:sp>
        <p:nvSpPr>
          <p:cNvPr id="8" name="頁尾版面配置區 7">
            <a:extLst>
              <a:ext uri="{FF2B5EF4-FFF2-40B4-BE49-F238E27FC236}">
                <a16:creationId xmlns:a16="http://schemas.microsoft.com/office/drawing/2014/main" id="{0C19A920-0C9D-4642-B887-F989D6B2E0C4}"/>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B2B44E33-062E-432E-8E96-5062108B2421}"/>
              </a:ext>
            </a:extLst>
          </p:cNvPr>
          <p:cNvSpPr>
            <a:spLocks noGrp="1"/>
          </p:cNvSpPr>
          <p:nvPr>
            <p:ph type="sldNum" sz="quarter" idx="12"/>
          </p:nvPr>
        </p:nvSpPr>
        <p:spPr/>
        <p:txBody>
          <a:bodyPr/>
          <a:lstStyle/>
          <a:p>
            <a:fld id="{AACB90C0-7538-46F1-B501-0F43F4A2C391}" type="slidenum">
              <a:rPr lang="zh-TW" altLang="en-US" smtClean="0"/>
              <a:t>‹#›</a:t>
            </a:fld>
            <a:endParaRPr lang="zh-TW" altLang="en-US"/>
          </a:p>
        </p:txBody>
      </p:sp>
    </p:spTree>
    <p:extLst>
      <p:ext uri="{BB962C8B-B14F-4D97-AF65-F5344CB8AC3E}">
        <p14:creationId xmlns:p14="http://schemas.microsoft.com/office/powerpoint/2010/main" val="18453928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635AFEA-DFAA-474B-8C40-EAB7649C816E}"/>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EC04E9C1-A267-4C4D-9013-116B6724D24F}"/>
              </a:ext>
            </a:extLst>
          </p:cNvPr>
          <p:cNvSpPr>
            <a:spLocks noGrp="1"/>
          </p:cNvSpPr>
          <p:nvPr>
            <p:ph type="dt" sz="half" idx="10"/>
          </p:nvPr>
        </p:nvSpPr>
        <p:spPr/>
        <p:txBody>
          <a:bodyPr/>
          <a:lstStyle/>
          <a:p>
            <a:endParaRPr lang="zh-TW" altLang="en-US"/>
          </a:p>
        </p:txBody>
      </p:sp>
      <p:sp>
        <p:nvSpPr>
          <p:cNvPr id="4" name="頁尾版面配置區 3">
            <a:extLst>
              <a:ext uri="{FF2B5EF4-FFF2-40B4-BE49-F238E27FC236}">
                <a16:creationId xmlns:a16="http://schemas.microsoft.com/office/drawing/2014/main" id="{1466F6FA-3748-483B-B274-220448F97365}"/>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2747909B-FCB6-44BA-853F-18A2C404BDFB}"/>
              </a:ext>
            </a:extLst>
          </p:cNvPr>
          <p:cNvSpPr>
            <a:spLocks noGrp="1"/>
          </p:cNvSpPr>
          <p:nvPr>
            <p:ph type="sldNum" sz="quarter" idx="12"/>
          </p:nvPr>
        </p:nvSpPr>
        <p:spPr/>
        <p:txBody>
          <a:bodyPr/>
          <a:lstStyle/>
          <a:p>
            <a:fld id="{AACB90C0-7538-46F1-B501-0F43F4A2C391}" type="slidenum">
              <a:rPr lang="zh-TW" altLang="en-US" smtClean="0"/>
              <a:t>‹#›</a:t>
            </a:fld>
            <a:endParaRPr lang="zh-TW" altLang="en-US"/>
          </a:p>
        </p:txBody>
      </p:sp>
    </p:spTree>
    <p:extLst>
      <p:ext uri="{BB962C8B-B14F-4D97-AF65-F5344CB8AC3E}">
        <p14:creationId xmlns:p14="http://schemas.microsoft.com/office/powerpoint/2010/main" val="2781592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CBC08DFA-2B62-4118-AFB4-448003313A65}"/>
              </a:ext>
            </a:extLst>
          </p:cNvPr>
          <p:cNvSpPr>
            <a:spLocks noGrp="1"/>
          </p:cNvSpPr>
          <p:nvPr>
            <p:ph type="dt" sz="half" idx="10"/>
          </p:nvPr>
        </p:nvSpPr>
        <p:spPr/>
        <p:txBody>
          <a:bodyPr/>
          <a:lstStyle/>
          <a:p>
            <a:endParaRPr lang="zh-TW" altLang="en-US"/>
          </a:p>
        </p:txBody>
      </p:sp>
      <p:sp>
        <p:nvSpPr>
          <p:cNvPr id="3" name="頁尾版面配置區 2">
            <a:extLst>
              <a:ext uri="{FF2B5EF4-FFF2-40B4-BE49-F238E27FC236}">
                <a16:creationId xmlns:a16="http://schemas.microsoft.com/office/drawing/2014/main" id="{E60E872D-FB73-4693-B467-0276B4E515F6}"/>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4573E843-5BBB-4EED-A5D4-46A16151FB7B}"/>
              </a:ext>
            </a:extLst>
          </p:cNvPr>
          <p:cNvSpPr>
            <a:spLocks noGrp="1"/>
          </p:cNvSpPr>
          <p:nvPr>
            <p:ph type="sldNum" sz="quarter" idx="12"/>
          </p:nvPr>
        </p:nvSpPr>
        <p:spPr/>
        <p:txBody>
          <a:bodyPr/>
          <a:lstStyle/>
          <a:p>
            <a:fld id="{AACB90C0-7538-46F1-B501-0F43F4A2C391}" type="slidenum">
              <a:rPr lang="zh-TW" altLang="en-US" smtClean="0"/>
              <a:t>‹#›</a:t>
            </a:fld>
            <a:endParaRPr lang="zh-TW" altLang="en-US"/>
          </a:p>
        </p:txBody>
      </p:sp>
    </p:spTree>
    <p:extLst>
      <p:ext uri="{BB962C8B-B14F-4D97-AF65-F5344CB8AC3E}">
        <p14:creationId xmlns:p14="http://schemas.microsoft.com/office/powerpoint/2010/main" val="8375650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00CF325-3C76-4841-9D20-BD47DF1DD07D}"/>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337AE628-7602-4DED-BCEA-E7D5D1BA3D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2AEA3626-3590-4819-B171-35BF43D081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a16="http://schemas.microsoft.com/office/drawing/2014/main" id="{477876C4-BDF4-4B8C-9994-E32B8B9F20DF}"/>
              </a:ext>
            </a:extLst>
          </p:cNvPr>
          <p:cNvSpPr>
            <a:spLocks noGrp="1"/>
          </p:cNvSpPr>
          <p:nvPr>
            <p:ph type="dt" sz="half" idx="10"/>
          </p:nvPr>
        </p:nvSpPr>
        <p:spPr/>
        <p:txBody>
          <a:bodyPr/>
          <a:lstStyle/>
          <a:p>
            <a:endParaRPr lang="zh-TW" altLang="en-US"/>
          </a:p>
        </p:txBody>
      </p:sp>
      <p:sp>
        <p:nvSpPr>
          <p:cNvPr id="6" name="頁尾版面配置區 5">
            <a:extLst>
              <a:ext uri="{FF2B5EF4-FFF2-40B4-BE49-F238E27FC236}">
                <a16:creationId xmlns:a16="http://schemas.microsoft.com/office/drawing/2014/main" id="{87B5FB16-8EE5-4340-A660-23A3581AC24B}"/>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A543A5F8-4046-47EB-8B49-99E8A8EC9218}"/>
              </a:ext>
            </a:extLst>
          </p:cNvPr>
          <p:cNvSpPr>
            <a:spLocks noGrp="1"/>
          </p:cNvSpPr>
          <p:nvPr>
            <p:ph type="sldNum" sz="quarter" idx="12"/>
          </p:nvPr>
        </p:nvSpPr>
        <p:spPr/>
        <p:txBody>
          <a:bodyPr/>
          <a:lstStyle/>
          <a:p>
            <a:fld id="{AACB90C0-7538-46F1-B501-0F43F4A2C391}" type="slidenum">
              <a:rPr lang="zh-TW" altLang="en-US" smtClean="0"/>
              <a:t>‹#›</a:t>
            </a:fld>
            <a:endParaRPr lang="zh-TW" altLang="en-US"/>
          </a:p>
        </p:txBody>
      </p:sp>
    </p:spTree>
    <p:extLst>
      <p:ext uri="{BB962C8B-B14F-4D97-AF65-F5344CB8AC3E}">
        <p14:creationId xmlns:p14="http://schemas.microsoft.com/office/powerpoint/2010/main" val="387391527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ACB90C0-7538-46F1-B501-0F43F4A2C391}" type="slidenum">
              <a:rPr lang="zh-TW" altLang="en-US" smtClean="0"/>
              <a:t>‹#›</a:t>
            </a:fld>
            <a:endParaRPr lang="zh-TW" altLang="en-US"/>
          </a:p>
        </p:txBody>
      </p:sp>
    </p:spTree>
    <p:extLst>
      <p:ext uri="{BB962C8B-B14F-4D97-AF65-F5344CB8AC3E}">
        <p14:creationId xmlns:p14="http://schemas.microsoft.com/office/powerpoint/2010/main" val="39085044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6FB91F9-CF1C-41CF-8A7B-5378690A0B57}"/>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A2B0C3AF-AC19-4984-9DE2-C03DC4ECA2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18792B0D-5F81-4945-ACE4-F36BC366C3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a16="http://schemas.microsoft.com/office/drawing/2014/main" id="{321D3616-8175-4E61-9764-EFEEAA228F6C}"/>
              </a:ext>
            </a:extLst>
          </p:cNvPr>
          <p:cNvSpPr>
            <a:spLocks noGrp="1"/>
          </p:cNvSpPr>
          <p:nvPr>
            <p:ph type="dt" sz="half" idx="10"/>
          </p:nvPr>
        </p:nvSpPr>
        <p:spPr/>
        <p:txBody>
          <a:bodyPr/>
          <a:lstStyle/>
          <a:p>
            <a:endParaRPr lang="zh-TW" altLang="en-US"/>
          </a:p>
        </p:txBody>
      </p:sp>
      <p:sp>
        <p:nvSpPr>
          <p:cNvPr id="6" name="頁尾版面配置區 5">
            <a:extLst>
              <a:ext uri="{FF2B5EF4-FFF2-40B4-BE49-F238E27FC236}">
                <a16:creationId xmlns:a16="http://schemas.microsoft.com/office/drawing/2014/main" id="{BB68A5FE-EB18-4E45-BDCC-6AE0BDFEB4CD}"/>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FD6CDEAF-C1C3-4386-ADF9-F775522B026A}"/>
              </a:ext>
            </a:extLst>
          </p:cNvPr>
          <p:cNvSpPr>
            <a:spLocks noGrp="1"/>
          </p:cNvSpPr>
          <p:nvPr>
            <p:ph type="sldNum" sz="quarter" idx="12"/>
          </p:nvPr>
        </p:nvSpPr>
        <p:spPr/>
        <p:txBody>
          <a:bodyPr/>
          <a:lstStyle/>
          <a:p>
            <a:fld id="{AACB90C0-7538-46F1-B501-0F43F4A2C391}" type="slidenum">
              <a:rPr lang="zh-TW" altLang="en-US" smtClean="0"/>
              <a:t>‹#›</a:t>
            </a:fld>
            <a:endParaRPr lang="zh-TW" altLang="en-US"/>
          </a:p>
        </p:txBody>
      </p:sp>
    </p:spTree>
    <p:extLst>
      <p:ext uri="{BB962C8B-B14F-4D97-AF65-F5344CB8AC3E}">
        <p14:creationId xmlns:p14="http://schemas.microsoft.com/office/powerpoint/2010/main" val="16322139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ADE87C1-7146-4C94-AC94-622BF382F7E6}"/>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BAEA8B2F-F712-4B5B-8308-E5DA99118177}"/>
              </a:ext>
            </a:extLst>
          </p:cNvPr>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489679EB-B9A8-4511-A15E-AD00EF244319}"/>
              </a:ext>
            </a:extLst>
          </p:cNvPr>
          <p:cNvSpPr>
            <a:spLocks noGrp="1"/>
          </p:cNvSpPr>
          <p:nvPr>
            <p:ph type="dt" sz="half" idx="10"/>
          </p:nvPr>
        </p:nvSpPr>
        <p:spPr/>
        <p:txBody>
          <a:bodyPr/>
          <a:lstStyle/>
          <a:p>
            <a:endParaRPr lang="zh-TW" altLang="en-US"/>
          </a:p>
        </p:txBody>
      </p:sp>
      <p:sp>
        <p:nvSpPr>
          <p:cNvPr id="5" name="頁尾版面配置區 4">
            <a:extLst>
              <a:ext uri="{FF2B5EF4-FFF2-40B4-BE49-F238E27FC236}">
                <a16:creationId xmlns:a16="http://schemas.microsoft.com/office/drawing/2014/main" id="{F2AF5665-B4F2-47CB-A114-F39730704D7D}"/>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60A05FA4-E8A5-485E-87DD-96437DC348F2}"/>
              </a:ext>
            </a:extLst>
          </p:cNvPr>
          <p:cNvSpPr>
            <a:spLocks noGrp="1"/>
          </p:cNvSpPr>
          <p:nvPr>
            <p:ph type="sldNum" sz="quarter" idx="12"/>
          </p:nvPr>
        </p:nvSpPr>
        <p:spPr/>
        <p:txBody>
          <a:bodyPr/>
          <a:lstStyle/>
          <a:p>
            <a:fld id="{AACB90C0-7538-46F1-B501-0F43F4A2C391}" type="slidenum">
              <a:rPr lang="zh-TW" altLang="en-US" smtClean="0"/>
              <a:t>‹#›</a:t>
            </a:fld>
            <a:endParaRPr lang="zh-TW" altLang="en-US"/>
          </a:p>
        </p:txBody>
      </p:sp>
    </p:spTree>
    <p:extLst>
      <p:ext uri="{BB962C8B-B14F-4D97-AF65-F5344CB8AC3E}">
        <p14:creationId xmlns:p14="http://schemas.microsoft.com/office/powerpoint/2010/main" val="22690699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904B4033-204E-40B6-B1FE-2A4251F1C147}"/>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9045C122-76C4-4EA8-A7D9-75B915CC2184}"/>
              </a:ext>
            </a:extLst>
          </p:cNvPr>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35F4C58E-9041-41D3-846E-46F9AAC050F4}"/>
              </a:ext>
            </a:extLst>
          </p:cNvPr>
          <p:cNvSpPr>
            <a:spLocks noGrp="1"/>
          </p:cNvSpPr>
          <p:nvPr>
            <p:ph type="dt" sz="half" idx="10"/>
          </p:nvPr>
        </p:nvSpPr>
        <p:spPr/>
        <p:txBody>
          <a:bodyPr/>
          <a:lstStyle/>
          <a:p>
            <a:endParaRPr lang="zh-TW" altLang="en-US"/>
          </a:p>
        </p:txBody>
      </p:sp>
      <p:sp>
        <p:nvSpPr>
          <p:cNvPr id="5" name="頁尾版面配置區 4">
            <a:extLst>
              <a:ext uri="{FF2B5EF4-FFF2-40B4-BE49-F238E27FC236}">
                <a16:creationId xmlns:a16="http://schemas.microsoft.com/office/drawing/2014/main" id="{45209635-6A9F-4437-8624-4DBAE81B5D31}"/>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2231D848-04B4-4D93-8621-BC759F2905D9}"/>
              </a:ext>
            </a:extLst>
          </p:cNvPr>
          <p:cNvSpPr>
            <a:spLocks noGrp="1"/>
          </p:cNvSpPr>
          <p:nvPr>
            <p:ph type="sldNum" sz="quarter" idx="12"/>
          </p:nvPr>
        </p:nvSpPr>
        <p:spPr/>
        <p:txBody>
          <a:bodyPr/>
          <a:lstStyle/>
          <a:p>
            <a:fld id="{AACB90C0-7538-46F1-B501-0F43F4A2C391}" type="slidenum">
              <a:rPr lang="zh-TW" altLang="en-US" smtClean="0"/>
              <a:t>‹#›</a:t>
            </a:fld>
            <a:endParaRPr lang="zh-TW" altLang="en-US"/>
          </a:p>
        </p:txBody>
      </p:sp>
    </p:spTree>
    <p:extLst>
      <p:ext uri="{BB962C8B-B14F-4D97-AF65-F5344CB8AC3E}">
        <p14:creationId xmlns:p14="http://schemas.microsoft.com/office/powerpoint/2010/main" val="29899672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Comparison ">
    <p:spTree>
      <p:nvGrpSpPr>
        <p:cNvPr id="1" name=""/>
        <p:cNvGrpSpPr/>
        <p:nvPr/>
      </p:nvGrpSpPr>
      <p:grpSpPr>
        <a:xfrm>
          <a:off x="0" y="0"/>
          <a:ext cx="0" cy="0"/>
          <a:chOff x="0" y="0"/>
          <a:chExt cx="0" cy="0"/>
        </a:xfrm>
      </p:grpSpPr>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27226" y="240017"/>
            <a:ext cx="10972800" cy="944561"/>
          </a:xfrm>
        </p:spPr>
        <p:txBody>
          <a:bodyPr/>
          <a:lstStyle>
            <a:lvl1pPr>
              <a:defRPr spc="200" baseline="0"/>
            </a:lvl1pPr>
          </a:lstStyle>
          <a:p>
            <a:r>
              <a:rPr lang="en-US" dirty="0"/>
              <a:t>add title here</a:t>
            </a:r>
          </a:p>
        </p:txBody>
      </p:sp>
    </p:spTree>
    <p:extLst>
      <p:ext uri="{BB962C8B-B14F-4D97-AF65-F5344CB8AC3E}">
        <p14:creationId xmlns:p14="http://schemas.microsoft.com/office/powerpoint/2010/main" val="2713757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zh-TW" altLang="en-US"/>
              <a:t>按一下以編輯母片標題樣式</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ACB90C0-7538-46F1-B501-0F43F4A2C391}" type="slidenum">
              <a:rPr lang="zh-TW" altLang="en-US" smtClean="0"/>
              <a:t>‹#›</a:t>
            </a:fld>
            <a:endParaRPr lang="zh-TW" altLang="en-US"/>
          </a:p>
        </p:txBody>
      </p:sp>
    </p:spTree>
    <p:extLst>
      <p:ext uri="{BB962C8B-B14F-4D97-AF65-F5344CB8AC3E}">
        <p14:creationId xmlns:p14="http://schemas.microsoft.com/office/powerpoint/2010/main" val="1798531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AACB90C0-7538-46F1-B501-0F43F4A2C391}" type="slidenum">
              <a:rPr lang="zh-TW" altLang="en-US" smtClean="0"/>
              <a:t>‹#›</a:t>
            </a:fld>
            <a:endParaRPr lang="zh-TW" altLang="en-US"/>
          </a:p>
        </p:txBody>
      </p:sp>
    </p:spTree>
    <p:extLst>
      <p:ext uri="{BB962C8B-B14F-4D97-AF65-F5344CB8AC3E}">
        <p14:creationId xmlns:p14="http://schemas.microsoft.com/office/powerpoint/2010/main" val="3308246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845127" y="2507550"/>
            <a:ext cx="5156200" cy="3680525"/>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6172200" y="2507550"/>
            <a:ext cx="5181601" cy="3680525"/>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Date Placeholder 6"/>
          <p:cNvSpPr>
            <a:spLocks noGrp="1"/>
          </p:cNvSpPr>
          <p:nvPr>
            <p:ph type="dt" sz="half" idx="10"/>
          </p:nvPr>
        </p:nvSpPr>
        <p:spPr/>
        <p:txBody>
          <a:bodyPr/>
          <a:lstStyle/>
          <a:p>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AACB90C0-7538-46F1-B501-0F43F4A2C391}" type="slidenum">
              <a:rPr lang="zh-TW" altLang="en-US" smtClean="0"/>
              <a:t>‹#›</a:t>
            </a:fld>
            <a:endParaRPr lang="zh-TW" altLang="en-US"/>
          </a:p>
        </p:txBody>
      </p:sp>
      <p:sp>
        <p:nvSpPr>
          <p:cNvPr id="10" name="Title 9"/>
          <p:cNvSpPr>
            <a:spLocks noGrp="1"/>
          </p:cNvSpPr>
          <p:nvPr>
            <p:ph type="title"/>
          </p:nvPr>
        </p:nvSpPr>
        <p:spPr/>
        <p:txBody>
          <a:bodyPr/>
          <a:lstStyle/>
          <a:p>
            <a:r>
              <a:rPr lang="zh-TW" altLang="en-US"/>
              <a:t>按一下以編輯母片標題樣式</a:t>
            </a:r>
            <a:endParaRPr lang="en-US" dirty="0"/>
          </a:p>
        </p:txBody>
      </p:sp>
    </p:spTree>
    <p:extLst>
      <p:ext uri="{BB962C8B-B14F-4D97-AF65-F5344CB8AC3E}">
        <p14:creationId xmlns:p14="http://schemas.microsoft.com/office/powerpoint/2010/main" val="2473534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只有標題">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AACB90C0-7538-46F1-B501-0F43F4A2C391}" type="slidenum">
              <a:rPr lang="zh-TW" altLang="en-US" smtClean="0"/>
              <a:t>‹#›</a:t>
            </a:fld>
            <a:endParaRPr lang="zh-TW" altLang="en-US"/>
          </a:p>
        </p:txBody>
      </p:sp>
      <p:sp>
        <p:nvSpPr>
          <p:cNvPr id="6" name="Title 5"/>
          <p:cNvSpPr>
            <a:spLocks noGrp="1"/>
          </p:cNvSpPr>
          <p:nvPr>
            <p:ph type="title"/>
          </p:nvPr>
        </p:nvSpPr>
        <p:spPr/>
        <p:txBody>
          <a:bodyPr/>
          <a:lstStyle/>
          <a:p>
            <a:r>
              <a:rPr lang="zh-TW" altLang="en-US"/>
              <a:t>按一下以編輯母片標題樣式</a:t>
            </a:r>
            <a:endParaRPr lang="en-US"/>
          </a:p>
        </p:txBody>
      </p:sp>
    </p:spTree>
    <p:extLst>
      <p:ext uri="{BB962C8B-B14F-4D97-AF65-F5344CB8AC3E}">
        <p14:creationId xmlns:p14="http://schemas.microsoft.com/office/powerpoint/2010/main" val="918162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AACB90C0-7538-46F1-B501-0F43F4A2C391}" type="slidenum">
              <a:rPr lang="zh-TW" altLang="en-US" smtClean="0"/>
              <a:t>‹#›</a:t>
            </a:fld>
            <a:endParaRPr lang="zh-TW" altLang="en-US"/>
          </a:p>
        </p:txBody>
      </p:sp>
    </p:spTree>
    <p:extLst>
      <p:ext uri="{BB962C8B-B14F-4D97-AF65-F5344CB8AC3E}">
        <p14:creationId xmlns:p14="http://schemas.microsoft.com/office/powerpoint/2010/main" val="1619169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zh-TW" altLang="en-US"/>
              <a:t>按一下以編輯母片標題樣式</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AACB90C0-7538-46F1-B501-0F43F4A2C391}" type="slidenum">
              <a:rPr lang="zh-TW" altLang="en-US" smtClean="0"/>
              <a:t>‹#›</a:t>
            </a:fld>
            <a:endParaRPr lang="zh-TW" altLang="en-US"/>
          </a:p>
        </p:txBody>
      </p:sp>
    </p:spTree>
    <p:extLst>
      <p:ext uri="{BB962C8B-B14F-4D97-AF65-F5344CB8AC3E}">
        <p14:creationId xmlns:p14="http://schemas.microsoft.com/office/powerpoint/2010/main" val="379025850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zh-TW" altLang="en-US"/>
              <a:t>按一下以編輯母片標題樣式</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AACB90C0-7538-46F1-B501-0F43F4A2C391}" type="slidenum">
              <a:rPr lang="zh-TW" altLang="en-US" smtClean="0"/>
              <a:t>‹#›</a:t>
            </a:fld>
            <a:endParaRPr lang="zh-TW" altLang="en-US"/>
          </a:p>
        </p:txBody>
      </p:sp>
    </p:spTree>
    <p:extLst>
      <p:ext uri="{BB962C8B-B14F-4D97-AF65-F5344CB8AC3E}">
        <p14:creationId xmlns:p14="http://schemas.microsoft.com/office/powerpoint/2010/main" val="835460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zh-TW"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zh-TW" alt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AACB90C0-7538-46F1-B501-0F43F4A2C391}" type="slidenum">
              <a:rPr lang="zh-TW" altLang="en-US" smtClean="0"/>
              <a:t>‹#›</a:t>
            </a:fld>
            <a:endParaRPr lang="zh-TW" altLang="en-US"/>
          </a:p>
        </p:txBody>
      </p:sp>
    </p:spTree>
    <p:extLst>
      <p:ext uri="{BB962C8B-B14F-4D97-AF65-F5344CB8AC3E}">
        <p14:creationId xmlns:p14="http://schemas.microsoft.com/office/powerpoint/2010/main" val="1616254367"/>
      </p:ext>
    </p:extLst>
  </p:cSld>
  <p:clrMap bg1="lt1" tx1="dk1" bg2="lt2" tx2="dk2" accent1="accent1" accent2="accent2" accent3="accent3" accent4="accent4" accent5="accent5" accent6="accent6" hlink="hlink" folHlink="folHlink"/>
  <p:sldLayoutIdLst>
    <p:sldLayoutId id="2147485339" r:id="rId1"/>
    <p:sldLayoutId id="2147485340" r:id="rId2"/>
    <p:sldLayoutId id="2147485341" r:id="rId3"/>
    <p:sldLayoutId id="2147485342" r:id="rId4"/>
    <p:sldLayoutId id="2147485343" r:id="rId5"/>
    <p:sldLayoutId id="2147485344" r:id="rId6"/>
    <p:sldLayoutId id="2147485345" r:id="rId7"/>
    <p:sldLayoutId id="2147485346" r:id="rId8"/>
    <p:sldLayoutId id="2147485347" r:id="rId9"/>
    <p:sldLayoutId id="2147485348" r:id="rId10"/>
    <p:sldLayoutId id="214748534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1CEF1040-7705-4987-BECD-FA007A017E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218C6E87-8CFC-4A97-91CF-A498F47690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925BC54A-008D-461B-A9DF-6DABE3FA03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TW" altLang="en-US"/>
          </a:p>
        </p:txBody>
      </p:sp>
      <p:sp>
        <p:nvSpPr>
          <p:cNvPr id="5" name="頁尾版面配置區 4">
            <a:extLst>
              <a:ext uri="{FF2B5EF4-FFF2-40B4-BE49-F238E27FC236}">
                <a16:creationId xmlns:a16="http://schemas.microsoft.com/office/drawing/2014/main" id="{A7BC1D41-ED04-43F2-BC8A-0ED5061136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dirty="0"/>
          </a:p>
        </p:txBody>
      </p:sp>
      <p:sp>
        <p:nvSpPr>
          <p:cNvPr id="6" name="投影片編號版面配置區 5">
            <a:extLst>
              <a:ext uri="{FF2B5EF4-FFF2-40B4-BE49-F238E27FC236}">
                <a16:creationId xmlns:a16="http://schemas.microsoft.com/office/drawing/2014/main" id="{33FE56B2-DAE3-46C2-8193-0EC0470445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zh-TW" altLang="en-US" dirty="0"/>
          </a:p>
        </p:txBody>
      </p:sp>
    </p:spTree>
    <p:extLst>
      <p:ext uri="{BB962C8B-B14F-4D97-AF65-F5344CB8AC3E}">
        <p14:creationId xmlns:p14="http://schemas.microsoft.com/office/powerpoint/2010/main" val="3072604115"/>
      </p:ext>
    </p:extLst>
  </p:cSld>
  <p:clrMap bg1="lt1" tx1="dk1" bg2="lt2" tx2="dk2" accent1="accent1" accent2="accent2" accent3="accent3" accent4="accent4" accent5="accent5" accent6="accent6" hlink="hlink" folHlink="folHlink"/>
  <p:sldLayoutIdLst>
    <p:sldLayoutId id="2147485351" r:id="rId1"/>
    <p:sldLayoutId id="2147485352" r:id="rId2"/>
    <p:sldLayoutId id="2147485353" r:id="rId3"/>
    <p:sldLayoutId id="2147485354" r:id="rId4"/>
    <p:sldLayoutId id="2147485355" r:id="rId5"/>
    <p:sldLayoutId id="2147485356" r:id="rId6"/>
    <p:sldLayoutId id="2147485357" r:id="rId7"/>
    <p:sldLayoutId id="2147485358" r:id="rId8"/>
    <p:sldLayoutId id="2147485359" r:id="rId9"/>
    <p:sldLayoutId id="2147485360" r:id="rId10"/>
    <p:sldLayoutId id="2147485361" r:id="rId11"/>
    <p:sldLayoutId id="214748536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microsoft.com/office/2007/relationships/hdphoto" Target="../media/hdphoto3.wdp"/><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9.png"/><Relationship Id="rId5" Type="http://schemas.microsoft.com/office/2007/relationships/hdphoto" Target="../media/hdphoto2.wdp"/><Relationship Id="rId4" Type="http://schemas.openxmlformats.org/officeDocument/2006/relationships/image" Target="../media/image8.png"/><Relationship Id="rId9" Type="http://schemas.microsoft.com/office/2007/relationships/hdphoto" Target="../media/hdphoto4.wdp"/></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microsoft.com/office/2007/relationships/hdphoto" Target="../media/hdphoto5.wdp"/><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1.png"/><Relationship Id="rId4" Type="http://schemas.microsoft.com/office/2007/relationships/hdphoto" Target="../media/hdphoto6.wdp"/></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3.xml"/><Relationship Id="rId5" Type="http://schemas.microsoft.com/office/2007/relationships/hdphoto" Target="../media/hdphoto7.wdp"/><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3.xml"/><Relationship Id="rId5" Type="http://schemas.microsoft.com/office/2007/relationships/hdphoto" Target="../media/hdphoto8.wdp"/><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3.xml"/><Relationship Id="rId5" Type="http://schemas.microsoft.com/office/2007/relationships/hdphoto" Target="../media/hdphoto9.wdp"/><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3.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圖片 9">
            <a:extLst>
              <a:ext uri="{FF2B5EF4-FFF2-40B4-BE49-F238E27FC236}">
                <a16:creationId xmlns:a16="http://schemas.microsoft.com/office/drawing/2014/main" id="{6453EBED-2D76-49F7-AE92-FC9257FD59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93" y="111291"/>
            <a:ext cx="1332181" cy="445484"/>
          </a:xfrm>
          <a:prstGeom prst="rect">
            <a:avLst/>
          </a:prstGeom>
        </p:spPr>
      </p:pic>
      <p:sp>
        <p:nvSpPr>
          <p:cNvPr id="5" name="投影片編號版面配置區 4">
            <a:extLst>
              <a:ext uri="{FF2B5EF4-FFF2-40B4-BE49-F238E27FC236}">
                <a16:creationId xmlns:a16="http://schemas.microsoft.com/office/drawing/2014/main" id="{20F7941D-3C5E-47ED-90BF-73F7AE265197}"/>
              </a:ext>
            </a:extLst>
          </p:cNvPr>
          <p:cNvSpPr>
            <a:spLocks noGrp="1"/>
          </p:cNvSpPr>
          <p:nvPr>
            <p:ph type="sldNum" sz="quarter" idx="12"/>
          </p:nvPr>
        </p:nvSpPr>
        <p:spPr/>
        <p:txBody>
          <a:bodyPr/>
          <a:lstStyle/>
          <a:p>
            <a:fld id="{AACB90C0-7538-46F1-B501-0F43F4A2C391}" type="slidenum">
              <a:rPr lang="zh-TW" altLang="en-US" smtClean="0"/>
              <a:t>1</a:t>
            </a:fld>
            <a:endParaRPr lang="zh-TW" altLang="en-US"/>
          </a:p>
        </p:txBody>
      </p:sp>
      <p:sp>
        <p:nvSpPr>
          <p:cNvPr id="13" name="菱形 12">
            <a:extLst>
              <a:ext uri="{FF2B5EF4-FFF2-40B4-BE49-F238E27FC236}">
                <a16:creationId xmlns:a16="http://schemas.microsoft.com/office/drawing/2014/main" id="{6393BE8F-0977-4BF0-B5B7-661D9E35068C}"/>
              </a:ext>
            </a:extLst>
          </p:cNvPr>
          <p:cNvSpPr/>
          <p:nvPr/>
        </p:nvSpPr>
        <p:spPr>
          <a:xfrm>
            <a:off x="5490857" y="1278120"/>
            <a:ext cx="4115031" cy="4031350"/>
          </a:xfrm>
          <a:prstGeom prst="diamond">
            <a:avLst/>
          </a:prstGeom>
          <a:no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endParaRPr lang="zh-TW" altLang="en-US" sz="3200" b="1" dirty="0">
              <a:solidFill>
                <a:schemeClr val="tx1"/>
              </a:solidFill>
              <a:latin typeface="標楷體" panose="03000509000000000000" pitchFamily="65" charset="-120"/>
              <a:ea typeface="標楷體" panose="03000509000000000000" pitchFamily="65" charset="-120"/>
            </a:endParaRPr>
          </a:p>
        </p:txBody>
      </p:sp>
      <p:sp>
        <p:nvSpPr>
          <p:cNvPr id="3" name="副標題 2"/>
          <p:cNvSpPr>
            <a:spLocks noGrp="1"/>
          </p:cNvSpPr>
          <p:nvPr>
            <p:ph type="subTitle" idx="1"/>
          </p:nvPr>
        </p:nvSpPr>
        <p:spPr>
          <a:xfrm>
            <a:off x="-95693" y="2083981"/>
            <a:ext cx="12287693" cy="1901819"/>
          </a:xfrm>
          <a:solidFill>
            <a:srgbClr val="E9EEF5"/>
          </a:solidFill>
        </p:spPr>
        <p:txBody>
          <a:bodyPr anchor="ctr">
            <a:noAutofit/>
          </a:bodyPr>
          <a:lstStyle/>
          <a:p>
            <a:pPr>
              <a:lnSpc>
                <a:spcPct val="200000"/>
              </a:lnSpc>
              <a:spcBef>
                <a:spcPts val="0"/>
              </a:spcBef>
            </a:pPr>
            <a:r>
              <a:rPr lang="zh-TW" altLang="en-US" sz="4800" b="1" dirty="0">
                <a:solidFill>
                  <a:schemeClr val="accent2">
                    <a:lumMod val="75000"/>
                  </a:schemeClr>
                </a:solidFill>
                <a:latin typeface="微軟正黑體" panose="020B0604030504040204" pitchFamily="34" charset="-120"/>
                <a:ea typeface="微軟正黑體" panose="020B0604030504040204" pitchFamily="34" charset="-120"/>
              </a:rPr>
              <a:t>預售屋買賣定型化契約常見錯誤樣態</a:t>
            </a:r>
            <a:endParaRPr lang="en-US" altLang="zh-TW" sz="4800" b="1" dirty="0">
              <a:solidFill>
                <a:schemeClr val="accent2">
                  <a:lumMod val="75000"/>
                </a:schemeClr>
              </a:solidFill>
              <a:latin typeface="微軟正黑體" panose="020B0604030504040204" pitchFamily="34" charset="-120"/>
              <a:ea typeface="微軟正黑體" panose="020B0604030504040204" pitchFamily="34" charset="-120"/>
            </a:endParaRPr>
          </a:p>
          <a:p>
            <a:r>
              <a:rPr lang="zh-TW" altLang="en-US" sz="2400" b="1" dirty="0">
                <a:latin typeface="微軟正黑體" panose="020B0604030504040204" pitchFamily="34" charset="-120"/>
                <a:ea typeface="微軟正黑體" panose="020B0604030504040204" pitchFamily="34" charset="-120"/>
              </a:rPr>
              <a:t>    </a:t>
            </a:r>
            <a:endParaRPr lang="en-US" altLang="zh-TW" sz="2400" b="1" dirty="0">
              <a:solidFill>
                <a:schemeClr val="accent1">
                  <a:lumMod val="75000"/>
                </a:schemeClr>
              </a:solidFill>
              <a:latin typeface="微軟正黑體" panose="020B0604030504040204" pitchFamily="34" charset="-120"/>
              <a:ea typeface="微軟正黑體" panose="020B0604030504040204" pitchFamily="34" charset="-120"/>
            </a:endParaRPr>
          </a:p>
        </p:txBody>
      </p:sp>
      <p:pic>
        <p:nvPicPr>
          <p:cNvPr id="6" name="圖片 5">
            <a:extLst>
              <a:ext uri="{FF2B5EF4-FFF2-40B4-BE49-F238E27FC236}">
                <a16:creationId xmlns:a16="http://schemas.microsoft.com/office/drawing/2014/main" id="{F768C362-4E58-EBA4-EC45-AE274F583617}"/>
              </a:ext>
            </a:extLst>
          </p:cNvPr>
          <p:cNvPicPr>
            <a:picLocks noChangeAspect="1"/>
          </p:cNvPicPr>
          <p:nvPr/>
        </p:nvPicPr>
        <p:blipFill>
          <a:blip r:embed="rId4"/>
          <a:stretch>
            <a:fillRect/>
          </a:stretch>
        </p:blipFill>
        <p:spPr>
          <a:xfrm flipH="1">
            <a:off x="9135040" y="3679729"/>
            <a:ext cx="2950720" cy="1420491"/>
          </a:xfrm>
          <a:prstGeom prst="rect">
            <a:avLst/>
          </a:prstGeom>
        </p:spPr>
      </p:pic>
    </p:spTree>
    <p:extLst>
      <p:ext uri="{BB962C8B-B14F-4D97-AF65-F5344CB8AC3E}">
        <p14:creationId xmlns:p14="http://schemas.microsoft.com/office/powerpoint/2010/main" val="4045940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F67509-DB17-2556-C910-1F7AF151821F}"/>
            </a:ext>
          </a:extLst>
        </p:cNvPr>
        <p:cNvGrpSpPr/>
        <p:nvPr/>
      </p:nvGrpSpPr>
      <p:grpSpPr>
        <a:xfrm>
          <a:off x="0" y="0"/>
          <a:ext cx="0" cy="0"/>
          <a:chOff x="0" y="0"/>
          <a:chExt cx="0" cy="0"/>
        </a:xfrm>
      </p:grpSpPr>
      <p:sp>
        <p:nvSpPr>
          <p:cNvPr id="15" name="矩形 14">
            <a:extLst>
              <a:ext uri="{FF2B5EF4-FFF2-40B4-BE49-F238E27FC236}">
                <a16:creationId xmlns:a16="http://schemas.microsoft.com/office/drawing/2014/main" id="{29AB9380-8C80-92FC-3251-9EE232AB7934}"/>
              </a:ext>
            </a:extLst>
          </p:cNvPr>
          <p:cNvSpPr/>
          <p:nvPr/>
        </p:nvSpPr>
        <p:spPr>
          <a:xfrm>
            <a:off x="0" y="1"/>
            <a:ext cx="12192000" cy="896074"/>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a:extLst>
              <a:ext uri="{FF2B5EF4-FFF2-40B4-BE49-F238E27FC236}">
                <a16:creationId xmlns:a16="http://schemas.microsoft.com/office/drawing/2014/main" id="{4B10F8C1-09C3-306A-152D-F7B268612A9A}"/>
              </a:ext>
            </a:extLst>
          </p:cNvPr>
          <p:cNvSpPr>
            <a:spLocks noGrp="1"/>
          </p:cNvSpPr>
          <p:nvPr>
            <p:ph type="title"/>
          </p:nvPr>
        </p:nvSpPr>
        <p:spPr>
          <a:xfrm>
            <a:off x="349623" y="27110"/>
            <a:ext cx="11564470" cy="1133202"/>
          </a:xfrm>
        </p:spPr>
        <p:txBody>
          <a:bodyPr>
            <a:noAutofit/>
          </a:bodyPr>
          <a:lstStyle/>
          <a:p>
            <a:r>
              <a:rPr lang="zh-TW" altLang="en-US" sz="4800" b="1" dirty="0">
                <a:solidFill>
                  <a:schemeClr val="accent1">
                    <a:lumMod val="75000"/>
                  </a:schemeClr>
                </a:solidFill>
                <a:latin typeface="微軟正黑體" panose="020B0604030504040204" pitchFamily="34" charset="-120"/>
                <a:ea typeface="微軟正黑體" panose="020B0604030504040204" pitchFamily="34" charset="-120"/>
              </a:rPr>
              <a:t>二、常見錯誤態樣</a:t>
            </a:r>
          </a:p>
        </p:txBody>
      </p:sp>
      <p:sp>
        <p:nvSpPr>
          <p:cNvPr id="9" name="矩形: 圓角 8">
            <a:extLst>
              <a:ext uri="{FF2B5EF4-FFF2-40B4-BE49-F238E27FC236}">
                <a16:creationId xmlns:a16="http://schemas.microsoft.com/office/drawing/2014/main" id="{09E9A6B7-CAAB-7AC0-57B3-FF85C84C9A2A}"/>
              </a:ext>
            </a:extLst>
          </p:cNvPr>
          <p:cNvSpPr/>
          <p:nvPr/>
        </p:nvSpPr>
        <p:spPr>
          <a:xfrm>
            <a:off x="755650" y="1253601"/>
            <a:ext cx="6299752" cy="471480"/>
          </a:xfrm>
          <a:prstGeom prst="round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11</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3200" b="1" dirty="0">
                <a:solidFill>
                  <a:schemeClr val="bg2">
                    <a:lumMod val="25000"/>
                  </a:schemeClr>
                </a:solidFill>
                <a:latin typeface="微軟正黑體 Light" panose="020B0304030504040204" pitchFamily="34" charset="-120"/>
                <a:ea typeface="微軟正黑體 Light" panose="020B0304030504040204" pitchFamily="34" charset="-120"/>
              </a:rPr>
              <a:t>建材設備及其廠牌、規格</a:t>
            </a:r>
            <a:endPar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3" name="投影片編號版面配置區 2">
            <a:extLst>
              <a:ext uri="{FF2B5EF4-FFF2-40B4-BE49-F238E27FC236}">
                <a16:creationId xmlns:a16="http://schemas.microsoft.com/office/drawing/2014/main" id="{DD062446-B28A-BBCB-EDAC-A0463ECC53B9}"/>
              </a:ext>
            </a:extLst>
          </p:cNvPr>
          <p:cNvSpPr>
            <a:spLocks noGrp="1"/>
          </p:cNvSpPr>
          <p:nvPr>
            <p:ph type="sldNum" sz="quarter" idx="12"/>
          </p:nvPr>
        </p:nvSpPr>
        <p:spPr/>
        <p:txBody>
          <a:bodyPr/>
          <a:lstStyle/>
          <a:p>
            <a:fld id="{AACB90C0-7538-46F1-B501-0F43F4A2C391}" type="slidenum">
              <a:rPr lang="zh-TW" altLang="en-US" smtClean="0"/>
              <a:t>10</a:t>
            </a:fld>
            <a:endParaRPr lang="zh-TW" altLang="en-US"/>
          </a:p>
        </p:txBody>
      </p:sp>
      <p:graphicFrame>
        <p:nvGraphicFramePr>
          <p:cNvPr id="4" name="表格 3">
            <a:extLst>
              <a:ext uri="{FF2B5EF4-FFF2-40B4-BE49-F238E27FC236}">
                <a16:creationId xmlns:a16="http://schemas.microsoft.com/office/drawing/2014/main" id="{2090899A-4E3C-F689-4B61-DCC087274459}"/>
              </a:ext>
            </a:extLst>
          </p:cNvPr>
          <p:cNvGraphicFramePr>
            <a:graphicFrameLocks noGrp="1"/>
          </p:cNvGraphicFramePr>
          <p:nvPr>
            <p:extLst>
              <p:ext uri="{D42A27DB-BD31-4B8C-83A1-F6EECF244321}">
                <p14:modId xmlns:p14="http://schemas.microsoft.com/office/powerpoint/2010/main" val="2649638581"/>
              </p:ext>
            </p:extLst>
          </p:nvPr>
        </p:nvGraphicFramePr>
        <p:xfrm>
          <a:off x="755649" y="1878609"/>
          <a:ext cx="11051651" cy="2834640"/>
        </p:xfrm>
        <a:graphic>
          <a:graphicData uri="http://schemas.openxmlformats.org/drawingml/2006/table">
            <a:tbl>
              <a:tblPr firstRow="1" bandRow="1">
                <a:tableStyleId>{0E3FDE45-AF77-4B5C-9715-49D594BDF05E}</a:tableStyleId>
              </a:tblPr>
              <a:tblGrid>
                <a:gridCol w="1384091">
                  <a:extLst>
                    <a:ext uri="{9D8B030D-6E8A-4147-A177-3AD203B41FA5}">
                      <a16:colId xmlns:a16="http://schemas.microsoft.com/office/drawing/2014/main" val="1210806836"/>
                    </a:ext>
                  </a:extLst>
                </a:gridCol>
                <a:gridCol w="9667560">
                  <a:extLst>
                    <a:ext uri="{9D8B030D-6E8A-4147-A177-3AD203B41FA5}">
                      <a16:colId xmlns:a16="http://schemas.microsoft.com/office/drawing/2014/main" val="3596799202"/>
                    </a:ext>
                  </a:extLst>
                </a:gridCol>
              </a:tblGrid>
              <a:tr h="853986">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zh-TW" altLang="en-US" sz="1600" dirty="0">
                          <a:solidFill>
                            <a:schemeClr val="bg2">
                              <a:lumMod val="25000"/>
                            </a:schemeClr>
                          </a:solidFill>
                          <a:latin typeface="微軟正黑體 Light" panose="020B0304030504040204" pitchFamily="34" charset="-120"/>
                          <a:ea typeface="微軟正黑體 Light" panose="020B0304030504040204" pitchFamily="34" charset="-120"/>
                        </a:rPr>
                        <a:t>應記載</a:t>
                      </a:r>
                      <a:endParaRPr lang="en-US" altLang="zh-TW" sz="1600" dirty="0">
                        <a:solidFill>
                          <a:schemeClr val="bg2">
                            <a:lumMod val="25000"/>
                          </a:schemeClr>
                        </a:solidFill>
                        <a:latin typeface="微軟正黑體 Light" panose="020B0304030504040204" pitchFamily="34" charset="-120"/>
                        <a:ea typeface="微軟正黑體 Light" panose="020B0304030504040204" pitchFamily="34" charset="-120"/>
                      </a:endParaRPr>
                    </a:p>
                  </a:txBody>
                  <a:tcPr>
                    <a:noFill/>
                  </a:tcPr>
                </a:tc>
                <a:tc>
                  <a:txBody>
                    <a:bodyPr/>
                    <a:lstStyle/>
                    <a:p>
                      <a:pPr>
                        <a:spcBef>
                          <a:spcPts val="600"/>
                        </a:spcBef>
                      </a:pPr>
                      <a:r>
                        <a:rPr lang="zh-TW" altLang="en-US" sz="1600" b="0" dirty="0">
                          <a:solidFill>
                            <a:schemeClr val="bg2">
                              <a:lumMod val="25000"/>
                            </a:schemeClr>
                          </a:solidFill>
                          <a:latin typeface="微軟正黑體 Light" panose="020B0304030504040204" pitchFamily="34" charset="-120"/>
                          <a:ea typeface="微軟正黑體 Light" panose="020B0304030504040204" pitchFamily="34" charset="-120"/>
                        </a:rPr>
                        <a:t>十一、建材設備及其廠牌、規格</a:t>
                      </a:r>
                    </a:p>
                    <a:p>
                      <a:pPr marL="531813" indent="-531813">
                        <a:spcBef>
                          <a:spcPts val="600"/>
                        </a:spcBef>
                      </a:pPr>
                      <a:r>
                        <a:rPr lang="zh-TW" altLang="en-US" sz="1600" b="0" dirty="0">
                          <a:solidFill>
                            <a:schemeClr val="bg2">
                              <a:lumMod val="25000"/>
                            </a:schemeClr>
                          </a:solidFill>
                          <a:latin typeface="微軟正黑體 Light" panose="020B0304030504040204" pitchFamily="34" charset="-120"/>
                          <a:ea typeface="微軟正黑體 Light" panose="020B0304030504040204" pitchFamily="34" charset="-120"/>
                        </a:rPr>
                        <a:t>（一）施工標準悉依核准之工程圖樣與說明書及本契約附件之建材設備表施工，除經買方同意，不得以同級品之名義變更建材設備或以附件所列舉品牌以外之產品替代，但賣方能證明有不可歸責於賣方之事由，致無法供應原建材設備，且所更換之建材設備之價值、效用及品質不低於原約定之建材設備或補償價金者，不在此限。</a:t>
                      </a:r>
                    </a:p>
                    <a:p>
                      <a:pPr marL="627063" indent="-627063">
                        <a:spcBef>
                          <a:spcPts val="600"/>
                        </a:spcBef>
                      </a:pPr>
                      <a:r>
                        <a:rPr lang="zh-TW" altLang="en-US" sz="1600" b="0" dirty="0">
                          <a:solidFill>
                            <a:schemeClr val="bg2">
                              <a:lumMod val="25000"/>
                            </a:schemeClr>
                          </a:solidFill>
                          <a:latin typeface="微軟正黑體 Light" panose="020B0304030504040204" pitchFamily="34" charset="-120"/>
                          <a:ea typeface="微軟正黑體 Light" panose="020B0304030504040204" pitchFamily="34" charset="-120"/>
                        </a:rPr>
                        <a:t>（二）賣方建造本預售屋不得使用有損建築結構安全或有害人體安全健康之輻射鋼筋、石棉、電弧爐煉鋼爐碴</a:t>
                      </a:r>
                      <a:r>
                        <a:rPr lang="en-US" altLang="zh-TW" sz="1600" b="0" dirty="0">
                          <a:solidFill>
                            <a:schemeClr val="bg2">
                              <a:lumMod val="25000"/>
                            </a:schemeClr>
                          </a:solidFill>
                          <a:latin typeface="微軟正黑體 Light" panose="020B0304030504040204" pitchFamily="34" charset="-120"/>
                          <a:ea typeface="微軟正黑體 Light" panose="020B0304030504040204" pitchFamily="34" charset="-120"/>
                        </a:rPr>
                        <a:t>(</a:t>
                      </a:r>
                      <a:r>
                        <a:rPr lang="zh-TW" altLang="en-US" sz="1600" b="0" dirty="0">
                          <a:solidFill>
                            <a:schemeClr val="bg2">
                              <a:lumMod val="25000"/>
                            </a:schemeClr>
                          </a:solidFill>
                          <a:latin typeface="微軟正黑體 Light" panose="020B0304030504040204" pitchFamily="34" charset="-120"/>
                          <a:ea typeface="微軟正黑體 Light" panose="020B0304030504040204" pitchFamily="34" charset="-120"/>
                        </a:rPr>
                        <a:t>石</a:t>
                      </a:r>
                      <a:r>
                        <a:rPr lang="en-US" altLang="zh-TW" sz="1600" b="0" dirty="0">
                          <a:solidFill>
                            <a:schemeClr val="bg2">
                              <a:lumMod val="25000"/>
                            </a:schemeClr>
                          </a:solidFill>
                          <a:latin typeface="微軟正黑體 Light" panose="020B0304030504040204" pitchFamily="34" charset="-120"/>
                          <a:ea typeface="微軟正黑體 Light" panose="020B0304030504040204" pitchFamily="34" charset="-120"/>
                        </a:rPr>
                        <a:t>)</a:t>
                      </a:r>
                      <a:r>
                        <a:rPr lang="zh-TW" altLang="en-US" sz="1600" b="0" dirty="0">
                          <a:solidFill>
                            <a:schemeClr val="bg2">
                              <a:lumMod val="25000"/>
                            </a:schemeClr>
                          </a:solidFill>
                          <a:latin typeface="微軟正黑體 Light" panose="020B0304030504040204" pitchFamily="34" charset="-120"/>
                          <a:ea typeface="微軟正黑體 Light" panose="020B0304030504040204" pitchFamily="34" charset="-120"/>
                        </a:rPr>
                        <a:t>、未經處理之海砂等材料或其他類似物。</a:t>
                      </a:r>
                    </a:p>
                    <a:p>
                      <a:pPr marL="627063" indent="-627063">
                        <a:spcBef>
                          <a:spcPts val="600"/>
                        </a:spcBef>
                      </a:pPr>
                      <a:r>
                        <a:rPr lang="zh-TW" altLang="en-US" sz="1600" b="0" dirty="0">
                          <a:solidFill>
                            <a:schemeClr val="bg2">
                              <a:lumMod val="25000"/>
                            </a:schemeClr>
                          </a:solidFill>
                          <a:latin typeface="微軟正黑體 Light" panose="020B0304030504040204" pitchFamily="34" charset="-120"/>
                          <a:ea typeface="微軟正黑體 Light" panose="020B0304030504040204" pitchFamily="34" charset="-120"/>
                        </a:rPr>
                        <a:t>（三）前款材料之檢測，應符合檢測時中華民國國家標準或主管機關所定之檢測規範，如有造成買方生命、身體、健康及財產之損害者，仍應依法負責。</a:t>
                      </a:r>
                    </a:p>
                    <a:p>
                      <a:pPr>
                        <a:spcBef>
                          <a:spcPts val="600"/>
                        </a:spcBef>
                      </a:pPr>
                      <a:r>
                        <a:rPr lang="zh-TW" altLang="en-US" sz="1600" b="0" dirty="0">
                          <a:solidFill>
                            <a:schemeClr val="bg2">
                              <a:lumMod val="25000"/>
                            </a:schemeClr>
                          </a:solidFill>
                          <a:latin typeface="微軟正黑體 Light" panose="020B0304030504040204" pitchFamily="34" charset="-120"/>
                          <a:ea typeface="微軟正黑體 Light" panose="020B0304030504040204" pitchFamily="34" charset="-120"/>
                        </a:rPr>
                        <a:t>（四）賣方如有違反前三款之情形，雙方同意依違約之處罰規定處理。</a:t>
                      </a:r>
                    </a:p>
                  </a:txBody>
                  <a:tcPr/>
                </a:tc>
                <a:extLst>
                  <a:ext uri="{0D108BD9-81ED-4DB2-BD59-A6C34878D82A}">
                    <a16:rowId xmlns:a16="http://schemas.microsoft.com/office/drawing/2014/main" val="2340362650"/>
                  </a:ext>
                </a:extLst>
              </a:tr>
            </a:tbl>
          </a:graphicData>
        </a:graphic>
      </p:graphicFrame>
      <p:pic>
        <p:nvPicPr>
          <p:cNvPr id="12" name="圖片 11">
            <a:extLst>
              <a:ext uri="{FF2B5EF4-FFF2-40B4-BE49-F238E27FC236}">
                <a16:creationId xmlns:a16="http://schemas.microsoft.com/office/drawing/2014/main" id="{3D86237C-9E7D-7DED-E983-5A07A0ACFF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0823" y="30388"/>
            <a:ext cx="1332181" cy="445484"/>
          </a:xfrm>
          <a:prstGeom prst="rect">
            <a:avLst/>
          </a:prstGeom>
        </p:spPr>
      </p:pic>
      <p:pic>
        <p:nvPicPr>
          <p:cNvPr id="11" name="圖片 10">
            <a:extLst>
              <a:ext uri="{FF2B5EF4-FFF2-40B4-BE49-F238E27FC236}">
                <a16:creationId xmlns:a16="http://schemas.microsoft.com/office/drawing/2014/main" id="{52209777-7F20-3E7E-23CF-24EC696A62E5}"/>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39700" l="3950" r="69900">
                        <a14:foregroundMark x1="46100" y1="13250" x2="46100" y2="13250"/>
                        <a14:foregroundMark x1="37750" y1="4900" x2="37750" y2="4900"/>
                        <a14:foregroundMark x1="38500" y1="6150" x2="38500" y2="6150"/>
                        <a14:foregroundMark x1="40200" y1="4900" x2="40200" y2="4900"/>
                        <a14:foregroundMark x1="38000" y1="6150" x2="38000" y2="6150"/>
                        <a14:foregroundMark x1="40700" y1="5650" x2="40700" y2="5650"/>
                        <a14:foregroundMark x1="41450" y1="7100" x2="41450" y2="7100"/>
                        <a14:foregroundMark x1="38500" y1="3900" x2="38500" y2="3900"/>
                        <a14:foregroundMark x1="36050" y1="3450" x2="36050" y2="3450"/>
                        <a14:foregroundMark x1="3950" y1="23050" x2="3950" y2="23050"/>
                        <a14:foregroundMark x1="47100" y1="17900" x2="47100" y2="17900"/>
                        <a14:foregroundMark x1="41700" y1="6350" x2="41700" y2="6350"/>
                        <a14:foregroundMark x1="38750" y1="4650" x2="38750" y2="4650"/>
                        <a14:foregroundMark x1="39000" y1="4900" x2="39000" y2="4900"/>
                        <a14:foregroundMark x1="38750" y1="4400" x2="38750" y2="4400"/>
                        <a14:foregroundMark x1="38750" y1="4900" x2="38750" y2="4900"/>
                        <a14:foregroundMark x1="38750" y1="4900" x2="38750" y2="4900"/>
                        <a14:foregroundMark x1="38750" y1="4900" x2="38750" y2="4900"/>
                        <a14:foregroundMark x1="38750" y1="4900" x2="38750" y2="4900"/>
                        <a14:foregroundMark x1="69900" y1="0" x2="69900" y2="0"/>
                      </a14:backgroundRemoval>
                    </a14:imgEffect>
                  </a14:imgLayer>
                </a14:imgProps>
              </a:ext>
              <a:ext uri="{28A0092B-C50C-407E-A947-70E740481C1C}">
                <a14:useLocalDpi xmlns:a14="http://schemas.microsoft.com/office/drawing/2010/main" val="0"/>
              </a:ext>
            </a:extLst>
          </a:blip>
          <a:srcRect r="50712" b="55879"/>
          <a:stretch>
            <a:fillRect/>
          </a:stretch>
        </p:blipFill>
        <p:spPr>
          <a:xfrm>
            <a:off x="5465283" y="5053522"/>
            <a:ext cx="2128584" cy="1905428"/>
          </a:xfrm>
          <a:prstGeom prst="rect">
            <a:avLst/>
          </a:prstGeom>
        </p:spPr>
      </p:pic>
      <p:pic>
        <p:nvPicPr>
          <p:cNvPr id="18" name="圖片 17">
            <a:extLst>
              <a:ext uri="{FF2B5EF4-FFF2-40B4-BE49-F238E27FC236}">
                <a16:creationId xmlns:a16="http://schemas.microsoft.com/office/drawing/2014/main" id="{EDE89622-68A8-12D6-1C0A-44B8299430A9}"/>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65000" b="96100" l="5750" r="57900">
                        <a14:foregroundMark x1="13000" y1="71900" x2="13000" y2="71900"/>
                        <a14:foregroundMark x1="14200" y1="73350" x2="14200" y2="73350"/>
                        <a14:foregroundMark x1="14200" y1="73350" x2="14200" y2="73350"/>
                        <a14:foregroundMark x1="14200" y1="73350" x2="14200" y2="73350"/>
                        <a14:foregroundMark x1="12500" y1="68800" x2="12500" y2="68800"/>
                        <a14:foregroundMark x1="11800" y1="69250" x2="11800" y2="69250"/>
                        <a14:foregroundMark x1="8650" y1="75050" x2="8650" y2="75050"/>
                        <a14:foregroundMark x1="8200" y1="75550" x2="8200" y2="75550"/>
                        <a14:foregroundMark x1="7200" y1="84250" x2="7200" y2="84250"/>
                        <a14:foregroundMark x1="6250" y1="92900" x2="6250" y2="92900"/>
                        <a14:foregroundMark x1="5750" y1="90250" x2="5750" y2="90250"/>
                        <a14:foregroundMark x1="6500" y1="86400" x2="6500" y2="86400"/>
                        <a14:foregroundMark x1="9650" y1="87850" x2="9650" y2="87850"/>
                        <a14:foregroundMark x1="9400" y1="88100" x2="9400" y2="88100"/>
                        <a14:foregroundMark x1="9400" y1="88100" x2="9400" y2="88100"/>
                        <a14:foregroundMark x1="9150" y1="88350" x2="9150" y2="88350"/>
                        <a14:foregroundMark x1="8650" y1="86150" x2="8650" y2="86150"/>
                        <a14:foregroundMark x1="9850" y1="68800" x2="9850" y2="68800"/>
                        <a14:foregroundMark x1="7950" y1="74600" x2="7950" y2="74600"/>
                        <a14:foregroundMark x1="14950" y1="73850" x2="14950" y2="73850"/>
                        <a14:foregroundMark x1="14950" y1="73850" x2="14950" y2="73850"/>
                        <a14:foregroundMark x1="12750" y1="72900" x2="12750" y2="72900"/>
                        <a14:foregroundMark x1="13500" y1="73350" x2="13500" y2="73350"/>
                        <a14:foregroundMark x1="12500" y1="69750" x2="12500" y2="69750"/>
                        <a14:foregroundMark x1="11800" y1="70000" x2="11800" y2="70000"/>
                        <a14:foregroundMark x1="11800" y1="70000" x2="11800" y2="70000"/>
                        <a14:foregroundMark x1="11550" y1="70000" x2="11550" y2="70000"/>
                        <a14:foregroundMark x1="9850" y1="68550" x2="9850" y2="68550"/>
                        <a14:foregroundMark x1="9650" y1="68550" x2="9650" y2="68550"/>
                        <a14:foregroundMark x1="8900" y1="69050" x2="8650" y2="70700"/>
                        <a14:foregroundMark x1="8400" y1="71200" x2="8400" y2="71200"/>
                        <a14:foregroundMark x1="13750" y1="70500" x2="13750" y2="70500"/>
                        <a14:foregroundMark x1="21200" y1="77000" x2="21200" y2="77000"/>
                        <a14:foregroundMark x1="23600" y1="76250" x2="23600" y2="76250"/>
                        <a14:foregroundMark x1="21450" y1="76050" x2="21450" y2="76050"/>
                        <a14:foregroundMark x1="21450" y1="76050" x2="21450" y2="76050"/>
                        <a14:foregroundMark x1="21450" y1="76050" x2="21450" y2="76050"/>
                        <a14:foregroundMark x1="36400" y1="76500" x2="36400" y2="76500"/>
                        <a14:foregroundMark x1="36400" y1="76500" x2="36400" y2="76500"/>
                        <a14:foregroundMark x1="52800" y1="76500" x2="52800" y2="76500"/>
                        <a14:foregroundMark x1="52800" y1="76500" x2="52800" y2="76500"/>
                        <a14:foregroundMark x1="52100" y1="76250" x2="52100" y2="76250"/>
                        <a14:foregroundMark x1="52100" y1="76250" x2="52100" y2="76250"/>
                        <a14:foregroundMark x1="57900" y1="79400" x2="57900" y2="79400"/>
                        <a14:foregroundMark x1="56450" y1="80850" x2="56450" y2="80850"/>
                        <a14:foregroundMark x1="43900" y1="69050" x2="43900" y2="69050"/>
                        <a14:foregroundMark x1="36900" y1="65400" x2="36900" y2="65400"/>
                        <a14:foregroundMark x1="28950" y1="69750" x2="28950" y2="69750"/>
                        <a14:foregroundMark x1="28450" y1="70500" x2="28450" y2="70500"/>
                        <a14:foregroundMark x1="27250" y1="70250" x2="27250" y2="70250"/>
                        <a14:foregroundMark x1="26500" y1="70700" x2="26500" y2="70700"/>
                        <a14:foregroundMark x1="27950" y1="69750" x2="27950" y2="69750"/>
                        <a14:foregroundMark x1="28450" y1="70000" x2="28450" y2="70000"/>
                        <a14:foregroundMark x1="27950" y1="70000" x2="27950" y2="70000"/>
                      </a14:backgroundRemoval>
                    </a14:imgEffect>
                  </a14:imgLayer>
                </a14:imgProps>
              </a:ext>
              <a:ext uri="{28A0092B-C50C-407E-A947-70E740481C1C}">
                <a14:useLocalDpi xmlns:a14="http://schemas.microsoft.com/office/drawing/2010/main" val="0"/>
              </a:ext>
            </a:extLst>
          </a:blip>
          <a:srcRect l="-1595" t="61153" r="39952" b="-3412"/>
          <a:stretch>
            <a:fillRect/>
          </a:stretch>
        </p:blipFill>
        <p:spPr>
          <a:xfrm>
            <a:off x="7396590" y="4866777"/>
            <a:ext cx="3324233" cy="2278919"/>
          </a:xfrm>
          <a:prstGeom prst="rect">
            <a:avLst/>
          </a:prstGeom>
        </p:spPr>
      </p:pic>
      <p:pic>
        <p:nvPicPr>
          <p:cNvPr id="19" name="圖片 18">
            <a:extLst>
              <a:ext uri="{FF2B5EF4-FFF2-40B4-BE49-F238E27FC236}">
                <a16:creationId xmlns:a16="http://schemas.microsoft.com/office/drawing/2014/main" id="{F283BFBF-148A-5882-A9CE-162300944D0E}"/>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50794" b="95238" l="71958" r="96561">
                        <a14:foregroundMark x1="84921" y1="53968" x2="84921" y2="53968"/>
                        <a14:foregroundMark x1="83333" y1="50794" x2="83333" y2="50794"/>
                        <a14:foregroundMark x1="72222" y1="66667" x2="72222" y2="66667"/>
                        <a14:foregroundMark x1="85450" y1="95238" x2="85450" y2="95238"/>
                      </a14:backgroundRemoval>
                    </a14:imgEffect>
                  </a14:imgLayer>
                </a14:imgProps>
              </a:ext>
            </a:extLst>
          </a:blip>
          <a:srcRect l="69474" t="49829"/>
          <a:stretch>
            <a:fillRect/>
          </a:stretch>
        </p:blipFill>
        <p:spPr>
          <a:xfrm>
            <a:off x="4046512" y="4813308"/>
            <a:ext cx="1295832" cy="2129735"/>
          </a:xfrm>
          <a:prstGeom prst="rect">
            <a:avLst/>
          </a:prstGeom>
        </p:spPr>
      </p:pic>
    </p:spTree>
    <p:extLst>
      <p:ext uri="{BB962C8B-B14F-4D97-AF65-F5344CB8AC3E}">
        <p14:creationId xmlns:p14="http://schemas.microsoft.com/office/powerpoint/2010/main" val="1707589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7C875F-F395-3FEE-0D35-4E7AAB154A44}"/>
            </a:ext>
          </a:extLst>
        </p:cNvPr>
        <p:cNvGrpSpPr/>
        <p:nvPr/>
      </p:nvGrpSpPr>
      <p:grpSpPr>
        <a:xfrm>
          <a:off x="0" y="0"/>
          <a:ext cx="0" cy="0"/>
          <a:chOff x="0" y="0"/>
          <a:chExt cx="0" cy="0"/>
        </a:xfrm>
      </p:grpSpPr>
      <p:sp>
        <p:nvSpPr>
          <p:cNvPr id="15" name="矩形 14">
            <a:extLst>
              <a:ext uri="{FF2B5EF4-FFF2-40B4-BE49-F238E27FC236}">
                <a16:creationId xmlns:a16="http://schemas.microsoft.com/office/drawing/2014/main" id="{5D67A6FE-4AD8-47E0-BC88-2CF65BC62519}"/>
              </a:ext>
            </a:extLst>
          </p:cNvPr>
          <p:cNvSpPr/>
          <p:nvPr/>
        </p:nvSpPr>
        <p:spPr>
          <a:xfrm>
            <a:off x="0" y="1"/>
            <a:ext cx="12192000" cy="896074"/>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a:extLst>
              <a:ext uri="{FF2B5EF4-FFF2-40B4-BE49-F238E27FC236}">
                <a16:creationId xmlns:a16="http://schemas.microsoft.com/office/drawing/2014/main" id="{451D74C8-92E7-7EA6-92E0-0347A4367902}"/>
              </a:ext>
            </a:extLst>
          </p:cNvPr>
          <p:cNvSpPr>
            <a:spLocks noGrp="1"/>
          </p:cNvSpPr>
          <p:nvPr>
            <p:ph type="title"/>
          </p:nvPr>
        </p:nvSpPr>
        <p:spPr>
          <a:xfrm>
            <a:off x="349623" y="27110"/>
            <a:ext cx="11564470" cy="1133202"/>
          </a:xfrm>
        </p:spPr>
        <p:txBody>
          <a:bodyPr>
            <a:noAutofit/>
          </a:bodyPr>
          <a:lstStyle/>
          <a:p>
            <a:r>
              <a:rPr lang="zh-TW" altLang="en-US" sz="4800" b="1" dirty="0">
                <a:solidFill>
                  <a:schemeClr val="accent1">
                    <a:lumMod val="75000"/>
                  </a:schemeClr>
                </a:solidFill>
                <a:latin typeface="微軟正黑體" panose="020B0604030504040204" pitchFamily="34" charset="-120"/>
                <a:ea typeface="微軟正黑體" panose="020B0604030504040204" pitchFamily="34" charset="-120"/>
              </a:rPr>
              <a:t>二、常見錯誤態樣</a:t>
            </a:r>
          </a:p>
        </p:txBody>
      </p:sp>
      <p:sp>
        <p:nvSpPr>
          <p:cNvPr id="9" name="矩形: 圓角 8">
            <a:extLst>
              <a:ext uri="{FF2B5EF4-FFF2-40B4-BE49-F238E27FC236}">
                <a16:creationId xmlns:a16="http://schemas.microsoft.com/office/drawing/2014/main" id="{9017FD85-AF00-0FC3-855B-5096130D2B44}"/>
              </a:ext>
            </a:extLst>
          </p:cNvPr>
          <p:cNvSpPr/>
          <p:nvPr/>
        </p:nvSpPr>
        <p:spPr>
          <a:xfrm>
            <a:off x="755650" y="926053"/>
            <a:ext cx="6299752" cy="471480"/>
          </a:xfrm>
          <a:prstGeom prst="round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11</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3200" b="1" dirty="0">
                <a:solidFill>
                  <a:schemeClr val="bg2">
                    <a:lumMod val="25000"/>
                  </a:schemeClr>
                </a:solidFill>
                <a:latin typeface="微軟正黑體 Light" panose="020B0304030504040204" pitchFamily="34" charset="-120"/>
                <a:ea typeface="微軟正黑體 Light" panose="020B0304030504040204" pitchFamily="34" charset="-120"/>
              </a:rPr>
              <a:t>建材設備及其廠牌、規格</a:t>
            </a:r>
            <a:endPar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3" name="投影片編號版面配置區 2">
            <a:extLst>
              <a:ext uri="{FF2B5EF4-FFF2-40B4-BE49-F238E27FC236}">
                <a16:creationId xmlns:a16="http://schemas.microsoft.com/office/drawing/2014/main" id="{95C2A75A-2507-BFC1-FE0F-D5A6C1388648}"/>
              </a:ext>
            </a:extLst>
          </p:cNvPr>
          <p:cNvSpPr>
            <a:spLocks noGrp="1"/>
          </p:cNvSpPr>
          <p:nvPr>
            <p:ph type="sldNum" sz="quarter" idx="12"/>
          </p:nvPr>
        </p:nvSpPr>
        <p:spPr/>
        <p:txBody>
          <a:bodyPr/>
          <a:lstStyle/>
          <a:p>
            <a:fld id="{AACB90C0-7538-46F1-B501-0F43F4A2C391}" type="slidenum">
              <a:rPr lang="zh-TW" altLang="en-US" smtClean="0"/>
              <a:t>11</a:t>
            </a:fld>
            <a:endParaRPr lang="zh-TW" altLang="en-US"/>
          </a:p>
        </p:txBody>
      </p:sp>
      <p:graphicFrame>
        <p:nvGraphicFramePr>
          <p:cNvPr id="4" name="表格 3">
            <a:extLst>
              <a:ext uri="{FF2B5EF4-FFF2-40B4-BE49-F238E27FC236}">
                <a16:creationId xmlns:a16="http://schemas.microsoft.com/office/drawing/2014/main" id="{FDF3F4CC-A0EA-E9A4-B8F9-0E7F2B4D91A0}"/>
              </a:ext>
            </a:extLst>
          </p:cNvPr>
          <p:cNvGraphicFramePr>
            <a:graphicFrameLocks noGrp="1"/>
          </p:cNvGraphicFramePr>
          <p:nvPr>
            <p:extLst>
              <p:ext uri="{D42A27DB-BD31-4B8C-83A1-F6EECF244321}">
                <p14:modId xmlns:p14="http://schemas.microsoft.com/office/powerpoint/2010/main" val="2442646822"/>
              </p:ext>
            </p:extLst>
          </p:nvPr>
        </p:nvGraphicFramePr>
        <p:xfrm>
          <a:off x="755649" y="1472450"/>
          <a:ext cx="11051651" cy="5013960"/>
        </p:xfrm>
        <a:graphic>
          <a:graphicData uri="http://schemas.openxmlformats.org/drawingml/2006/table">
            <a:tbl>
              <a:tblPr firstRow="1" bandRow="1">
                <a:tableStyleId>{0E3FDE45-AF77-4B5C-9715-49D594BDF05E}</a:tableStyleId>
              </a:tblPr>
              <a:tblGrid>
                <a:gridCol w="1384091">
                  <a:extLst>
                    <a:ext uri="{9D8B030D-6E8A-4147-A177-3AD203B41FA5}">
                      <a16:colId xmlns:a16="http://schemas.microsoft.com/office/drawing/2014/main" val="1210806836"/>
                    </a:ext>
                  </a:extLst>
                </a:gridCol>
                <a:gridCol w="9667560">
                  <a:extLst>
                    <a:ext uri="{9D8B030D-6E8A-4147-A177-3AD203B41FA5}">
                      <a16:colId xmlns:a16="http://schemas.microsoft.com/office/drawing/2014/main" val="3596799202"/>
                    </a:ext>
                  </a:extLst>
                </a:gridCol>
              </a:tblGrid>
              <a:tr h="7046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dirty="0">
                          <a:solidFill>
                            <a:schemeClr val="bg2">
                              <a:lumMod val="25000"/>
                            </a:schemeClr>
                          </a:solidFill>
                          <a:latin typeface="微軟正黑體 Light" panose="020B0304030504040204" pitchFamily="34" charset="-120"/>
                          <a:ea typeface="微軟正黑體 Light" panose="020B0304030504040204" pitchFamily="34" charset="-120"/>
                        </a:rPr>
                        <a:t>契約條款</a:t>
                      </a:r>
                    </a:p>
                    <a:p>
                      <a:endParaRPr lang="zh-TW" altLang="en-US" sz="1800" dirty="0">
                        <a:solidFill>
                          <a:schemeClr val="bg2">
                            <a:lumMod val="25000"/>
                          </a:schemeClr>
                        </a:solidFill>
                      </a:endParaRPr>
                    </a:p>
                  </a:txBody>
                  <a:tcPr>
                    <a:noFill/>
                  </a:tcPr>
                </a:tc>
                <a:tc>
                  <a:txBody>
                    <a:bodyPr/>
                    <a:lstStyle/>
                    <a:p>
                      <a:pPr>
                        <a:spcBef>
                          <a:spcPts val="600"/>
                        </a:spcBef>
                      </a:pPr>
                      <a:r>
                        <a:rPr lang="zh-TW" altLang="en-US" sz="1800" dirty="0">
                          <a:solidFill>
                            <a:schemeClr val="bg2">
                              <a:lumMod val="25000"/>
                            </a:schemeClr>
                          </a:solidFill>
                          <a:latin typeface="微軟正黑體 Light" panose="020B0304030504040204" pitchFamily="34" charset="-120"/>
                          <a:ea typeface="微軟正黑體 Light" panose="020B0304030504040204" pitchFamily="34" charset="-120"/>
                        </a:rPr>
                        <a:t>十一、主要建材設備及其廠牌、規格</a:t>
                      </a:r>
                    </a:p>
                    <a:p>
                      <a:pPr marL="627063" indent="-627063">
                        <a:spcBef>
                          <a:spcPts val="600"/>
                        </a:spcBef>
                      </a:pPr>
                      <a:r>
                        <a:rPr lang="zh-TW" altLang="en-US" sz="1800" dirty="0">
                          <a:solidFill>
                            <a:schemeClr val="bg2">
                              <a:lumMod val="25000"/>
                            </a:schemeClr>
                          </a:solidFill>
                          <a:latin typeface="微軟正黑體 Light" panose="020B0304030504040204" pitchFamily="34" charset="-120"/>
                          <a:ea typeface="微軟正黑體 Light" panose="020B0304030504040204" pitchFamily="34" charset="-120"/>
                        </a:rPr>
                        <a:t>（一）施工標準悉依核准之工程圖樣與說明書及本契約附件之建材設備表施工，除經買方同意，不得以同級品之名義變更建材設備或以附件所列舉品牌以外之產品替代，但賣方能證明有不可歸責於賣方之事由，致無法供應原建材設備，且所更換之建材設備之價值、效用及品質不低於原約定之建材設備或補償價金者，不在此限。</a:t>
                      </a:r>
                    </a:p>
                    <a:p>
                      <a:pPr marL="627063" indent="-627063">
                        <a:spcBef>
                          <a:spcPts val="600"/>
                        </a:spcBef>
                      </a:pPr>
                      <a:r>
                        <a:rPr lang="zh-TW" altLang="en-US" sz="1800" dirty="0">
                          <a:solidFill>
                            <a:schemeClr val="bg2">
                              <a:lumMod val="25000"/>
                            </a:schemeClr>
                          </a:solidFill>
                          <a:latin typeface="微軟正黑體 Light" panose="020B0304030504040204" pitchFamily="34" charset="-120"/>
                          <a:ea typeface="微軟正黑體 Light" panose="020B0304030504040204" pitchFamily="34" charset="-120"/>
                        </a:rPr>
                        <a:t>（二）賣方建造本預售屋不得使用有損建築結構安全或有害人體安全健康之輻射鋼筋、石棉、電弧爐煉鋼爐碴</a:t>
                      </a:r>
                      <a:r>
                        <a:rPr lang="en-US" altLang="zh-TW" sz="1800" dirty="0">
                          <a:solidFill>
                            <a:schemeClr val="bg2">
                              <a:lumMod val="25000"/>
                            </a:schemeClr>
                          </a:solidFill>
                          <a:latin typeface="微軟正黑體 Light" panose="020B0304030504040204" pitchFamily="34" charset="-120"/>
                          <a:ea typeface="微軟正黑體 Light" panose="020B0304030504040204" pitchFamily="34" charset="-120"/>
                        </a:rPr>
                        <a:t>(</a:t>
                      </a:r>
                      <a:r>
                        <a:rPr lang="zh-TW" altLang="en-US" sz="1800" dirty="0">
                          <a:solidFill>
                            <a:schemeClr val="bg2">
                              <a:lumMod val="25000"/>
                            </a:schemeClr>
                          </a:solidFill>
                          <a:latin typeface="微軟正黑體 Light" panose="020B0304030504040204" pitchFamily="34" charset="-120"/>
                          <a:ea typeface="微軟正黑體 Light" panose="020B0304030504040204" pitchFamily="34" charset="-120"/>
                        </a:rPr>
                        <a:t>石</a:t>
                      </a:r>
                      <a:r>
                        <a:rPr lang="en-US" altLang="zh-TW" sz="1800" dirty="0">
                          <a:solidFill>
                            <a:schemeClr val="bg2">
                              <a:lumMod val="25000"/>
                            </a:schemeClr>
                          </a:solidFill>
                          <a:latin typeface="微軟正黑體 Light" panose="020B0304030504040204" pitchFamily="34" charset="-120"/>
                          <a:ea typeface="微軟正黑體 Light" panose="020B0304030504040204" pitchFamily="34" charset="-120"/>
                        </a:rPr>
                        <a:t>)</a:t>
                      </a:r>
                      <a:r>
                        <a:rPr lang="zh-TW" altLang="en-US" sz="1800" dirty="0">
                          <a:solidFill>
                            <a:schemeClr val="bg2">
                              <a:lumMod val="25000"/>
                            </a:schemeClr>
                          </a:solidFill>
                          <a:latin typeface="微軟正黑體 Light" panose="020B0304030504040204" pitchFamily="34" charset="-120"/>
                          <a:ea typeface="微軟正黑體 Light" panose="020B0304030504040204" pitchFamily="34" charset="-120"/>
                        </a:rPr>
                        <a:t>、未經處理之海砂等材料或其他類似物。</a:t>
                      </a:r>
                    </a:p>
                    <a:p>
                      <a:pPr marL="715963" indent="-715963">
                        <a:spcBef>
                          <a:spcPts val="600"/>
                        </a:spcBef>
                      </a:pPr>
                      <a:r>
                        <a:rPr lang="zh-TW" altLang="en-US" sz="1800" dirty="0">
                          <a:solidFill>
                            <a:schemeClr val="bg2">
                              <a:lumMod val="25000"/>
                            </a:schemeClr>
                          </a:solidFill>
                          <a:latin typeface="微軟正黑體 Light" panose="020B0304030504040204" pitchFamily="34" charset="-120"/>
                          <a:ea typeface="微軟正黑體 Light" panose="020B0304030504040204" pitchFamily="34" charset="-120"/>
                        </a:rPr>
                        <a:t>（三）前款材料之檢測，應符合檢測時中華民國國家標準或主管機關所定之檢測規範，如有造成買方生命、身體及健康之損害者，仍應依法負責。</a:t>
                      </a:r>
                    </a:p>
                    <a:p>
                      <a:pPr>
                        <a:spcBef>
                          <a:spcPts val="600"/>
                        </a:spcBef>
                      </a:pPr>
                      <a:r>
                        <a:rPr lang="zh-TW" altLang="en-US" sz="1800" dirty="0">
                          <a:solidFill>
                            <a:schemeClr val="bg2">
                              <a:lumMod val="25000"/>
                            </a:schemeClr>
                          </a:solidFill>
                          <a:latin typeface="微軟正黑體 Light" panose="020B0304030504040204" pitchFamily="34" charset="-120"/>
                          <a:ea typeface="微軟正黑體 Light" panose="020B0304030504040204" pitchFamily="34" charset="-120"/>
                        </a:rPr>
                        <a:t>（四）賣方如有違反前三款之情形，雙方同意依違約之處罰規定處理。</a:t>
                      </a:r>
                    </a:p>
                    <a:p>
                      <a:pPr>
                        <a:spcBef>
                          <a:spcPts val="600"/>
                        </a:spcBef>
                      </a:pPr>
                      <a:r>
                        <a:rPr lang="en-US" altLang="zh-TW" sz="1800" dirty="0">
                          <a:solidFill>
                            <a:schemeClr val="bg2">
                              <a:lumMod val="25000"/>
                            </a:schemeClr>
                          </a:solidFill>
                          <a:latin typeface="微軟正黑體 Light" panose="020B0304030504040204" pitchFamily="34" charset="-120"/>
                          <a:ea typeface="微軟正黑體 Light" panose="020B0304030504040204" pitchFamily="34" charset="-120"/>
                        </a:rPr>
                        <a:t>【</a:t>
                      </a:r>
                      <a:r>
                        <a:rPr lang="zh-TW" altLang="en-US" sz="1800" dirty="0">
                          <a:solidFill>
                            <a:schemeClr val="bg2">
                              <a:lumMod val="25000"/>
                            </a:schemeClr>
                          </a:solidFill>
                          <a:latin typeface="微軟正黑體 Light" panose="020B0304030504040204" pitchFamily="34" charset="-120"/>
                          <a:ea typeface="微軟正黑體 Light" panose="020B0304030504040204" pitchFamily="34" charset="-120"/>
                        </a:rPr>
                        <a:t>附件 建材設備表</a:t>
                      </a:r>
                      <a:r>
                        <a:rPr lang="en-US" altLang="zh-TW" sz="1800" dirty="0">
                          <a:solidFill>
                            <a:schemeClr val="bg2">
                              <a:lumMod val="25000"/>
                            </a:schemeClr>
                          </a:solidFill>
                          <a:latin typeface="微軟正黑體 Light" panose="020B0304030504040204" pitchFamily="34" charset="-120"/>
                          <a:ea typeface="微軟正黑體 Light" panose="020B0304030504040204" pitchFamily="34" charset="-120"/>
                        </a:rPr>
                        <a:t>】</a:t>
                      </a:r>
                    </a:p>
                    <a:p>
                      <a:pPr marL="0" indent="85725">
                        <a:spcBef>
                          <a:spcPts val="600"/>
                        </a:spcBef>
                      </a:pPr>
                      <a:r>
                        <a:rPr lang="zh-TW" altLang="en-US" sz="1800" dirty="0">
                          <a:solidFill>
                            <a:schemeClr val="bg2">
                              <a:lumMod val="25000"/>
                            </a:schemeClr>
                          </a:solidFill>
                          <a:latin typeface="微軟正黑體 Light" panose="020B0304030504040204" pitchFamily="34" charset="-120"/>
                          <a:ea typeface="微軟正黑體 Light" panose="020B0304030504040204" pitchFamily="34" charset="-120"/>
                        </a:rPr>
                        <a:t>例如、</a:t>
                      </a:r>
                      <a:r>
                        <a:rPr lang="en-US" altLang="zh-TW" sz="1800" dirty="0">
                          <a:solidFill>
                            <a:schemeClr val="bg2">
                              <a:lumMod val="25000"/>
                            </a:schemeClr>
                          </a:solidFill>
                          <a:latin typeface="微軟正黑體 Light" panose="020B0304030504040204" pitchFamily="34" charset="-120"/>
                          <a:ea typeface="微軟正黑體 Light" panose="020B0304030504040204" pitchFamily="34" charset="-120"/>
                        </a:rPr>
                        <a:t>1.</a:t>
                      </a:r>
                      <a:r>
                        <a:rPr lang="zh-TW" altLang="en-US" sz="1800" dirty="0">
                          <a:solidFill>
                            <a:schemeClr val="bg2">
                              <a:lumMod val="25000"/>
                            </a:schemeClr>
                          </a:solidFill>
                          <a:latin typeface="微軟正黑體 Light" panose="020B0304030504040204" pitchFamily="34" charset="-120"/>
                          <a:ea typeface="微軟正黑體 Light" panose="020B0304030504040204" pitchFamily="34" charset="-120"/>
                        </a:rPr>
                        <a:t> 大樓住家窗戶採用</a:t>
                      </a:r>
                      <a:r>
                        <a:rPr lang="en-US" altLang="zh-TW" sz="1800" dirty="0">
                          <a:solidFill>
                            <a:schemeClr val="bg2">
                              <a:lumMod val="25000"/>
                            </a:schemeClr>
                          </a:solidFill>
                          <a:latin typeface="微軟正黑體 Light" panose="020B0304030504040204" pitchFamily="34" charset="-120"/>
                          <a:ea typeface="微軟正黑體 Light" panose="020B0304030504040204" pitchFamily="34" charset="-120"/>
                        </a:rPr>
                        <a:t>YKK</a:t>
                      </a:r>
                      <a:r>
                        <a:rPr lang="zh-TW" altLang="en-US" sz="1800" dirty="0">
                          <a:solidFill>
                            <a:schemeClr val="bg2">
                              <a:lumMod val="25000"/>
                            </a:schemeClr>
                          </a:solidFill>
                          <a:latin typeface="微軟正黑體 Light" panose="020B0304030504040204" pitchFamily="34" charset="-120"/>
                          <a:ea typeface="微軟正黑體 Light" panose="020B0304030504040204" pitchFamily="34" charset="-120"/>
                        </a:rPr>
                        <a:t>、正新、力霸、大同、九州、永欣等正字標記或同級氣密產品</a:t>
                      </a:r>
                      <a:endParaRPr lang="en-US" altLang="zh-TW" sz="1800" dirty="0">
                        <a:solidFill>
                          <a:schemeClr val="bg2">
                            <a:lumMod val="25000"/>
                          </a:schemeClr>
                        </a:solidFill>
                        <a:latin typeface="微軟正黑體 Light" panose="020B0304030504040204" pitchFamily="34" charset="-120"/>
                        <a:ea typeface="微軟正黑體 Light" panose="020B0304030504040204" pitchFamily="34" charset="-120"/>
                      </a:endParaRPr>
                    </a:p>
                    <a:p>
                      <a:pPr marL="895350" indent="-88900">
                        <a:spcBef>
                          <a:spcPts val="600"/>
                        </a:spcBef>
                      </a:pPr>
                      <a:r>
                        <a:rPr lang="en-US" altLang="zh-TW" sz="1800" dirty="0">
                          <a:solidFill>
                            <a:schemeClr val="bg2">
                              <a:lumMod val="25000"/>
                            </a:schemeClr>
                          </a:solidFill>
                          <a:latin typeface="微軟正黑體 Light" panose="020B0304030504040204" pitchFamily="34" charset="-120"/>
                          <a:ea typeface="微軟正黑體 Light" panose="020B0304030504040204" pitchFamily="34" charset="-120"/>
                        </a:rPr>
                        <a:t>2.</a:t>
                      </a:r>
                      <a:r>
                        <a:rPr lang="zh-TW" altLang="en-US" sz="1800" dirty="0">
                          <a:solidFill>
                            <a:schemeClr val="bg2">
                              <a:lumMod val="25000"/>
                            </a:schemeClr>
                          </a:solidFill>
                          <a:latin typeface="微軟正黑體 Light" panose="020B0304030504040204" pitchFamily="34" charset="-120"/>
                          <a:ea typeface="微軟正黑體 Light" panose="020B0304030504040204" pitchFamily="34" charset="-120"/>
                        </a:rPr>
                        <a:t>本表所列各項建材或設備，如列有兩種以上之品牌，買方同意概由賣方統一指定採購及施工。如有廠商產品規格或品質與原設計不符因而影響施工品質，或因市場供需失調、法令禁止使用或停止進口時，買方同意賣方整體規劃，得選定更高級</a:t>
                      </a:r>
                      <a:r>
                        <a:rPr lang="en-US" altLang="zh-TW" sz="1800" dirty="0">
                          <a:solidFill>
                            <a:schemeClr val="bg2">
                              <a:lumMod val="25000"/>
                            </a:schemeClr>
                          </a:solidFill>
                          <a:latin typeface="微軟正黑體 Light" panose="020B0304030504040204" pitchFamily="34" charset="-120"/>
                          <a:ea typeface="微軟正黑體 Light" panose="020B0304030504040204" pitchFamily="34" charset="-120"/>
                        </a:rPr>
                        <a:t>(</a:t>
                      </a:r>
                      <a:r>
                        <a:rPr lang="zh-TW" altLang="en-US" sz="1800" dirty="0">
                          <a:solidFill>
                            <a:schemeClr val="bg2">
                              <a:lumMod val="25000"/>
                            </a:schemeClr>
                          </a:solidFill>
                          <a:latin typeface="微軟正黑體 Light" panose="020B0304030504040204" pitchFamily="34" charset="-120"/>
                          <a:ea typeface="微軟正黑體 Light" panose="020B0304030504040204" pitchFamily="34" charset="-120"/>
                        </a:rPr>
                        <a:t>價</a:t>
                      </a:r>
                      <a:r>
                        <a:rPr lang="en-US" altLang="zh-TW" sz="1800" dirty="0">
                          <a:solidFill>
                            <a:schemeClr val="bg2">
                              <a:lumMod val="25000"/>
                            </a:schemeClr>
                          </a:solidFill>
                          <a:latin typeface="微軟正黑體 Light" panose="020B0304030504040204" pitchFamily="34" charset="-120"/>
                          <a:ea typeface="微軟正黑體 Light" panose="020B0304030504040204" pitchFamily="34" charset="-120"/>
                        </a:rPr>
                        <a:t>)</a:t>
                      </a:r>
                      <a:r>
                        <a:rPr lang="zh-TW" altLang="en-US" sz="1800" dirty="0">
                          <a:solidFill>
                            <a:schemeClr val="bg2">
                              <a:lumMod val="25000"/>
                            </a:schemeClr>
                          </a:solidFill>
                          <a:latin typeface="微軟正黑體 Light" panose="020B0304030504040204" pitchFamily="34" charset="-120"/>
                          <a:ea typeface="微軟正黑體 Light" panose="020B0304030504040204" pitchFamily="34" charset="-120"/>
                        </a:rPr>
                        <a:t>品。</a:t>
                      </a:r>
                      <a:endParaRPr lang="en-US" altLang="zh-TW" sz="1800" dirty="0">
                        <a:solidFill>
                          <a:schemeClr val="bg2">
                            <a:lumMod val="25000"/>
                          </a:schemeClr>
                        </a:solidFill>
                        <a:latin typeface="微軟正黑體 Light" panose="020B0304030504040204" pitchFamily="34" charset="-120"/>
                        <a:ea typeface="微軟正黑體 Light" panose="020B0304030504040204" pitchFamily="34" charset="-120"/>
                      </a:endParaRPr>
                    </a:p>
                    <a:p>
                      <a:pPr marL="720725" indent="-93663"/>
                      <a:endParaRPr lang="zh-TW" altLang="en-US" sz="1800" dirty="0">
                        <a:solidFill>
                          <a:schemeClr val="bg2">
                            <a:lumMod val="25000"/>
                          </a:schemeClr>
                        </a:solidFill>
                        <a:latin typeface="微軟正黑體 Light" panose="020B0304030504040204" pitchFamily="34" charset="-120"/>
                        <a:ea typeface="微軟正黑體 Light" panose="020B0304030504040204" pitchFamily="34" charset="-120"/>
                      </a:endParaRPr>
                    </a:p>
                  </a:txBody>
                  <a:tcPr>
                    <a:solidFill>
                      <a:srgbClr val="F3AA79">
                        <a:alpha val="20000"/>
                      </a:srgbClr>
                    </a:solidFill>
                  </a:tcPr>
                </a:tc>
                <a:extLst>
                  <a:ext uri="{0D108BD9-81ED-4DB2-BD59-A6C34878D82A}">
                    <a16:rowId xmlns:a16="http://schemas.microsoft.com/office/drawing/2014/main" val="3960543423"/>
                  </a:ext>
                </a:extLst>
              </a:tr>
            </a:tbl>
          </a:graphicData>
        </a:graphic>
      </p:graphicFrame>
      <p:sp>
        <p:nvSpPr>
          <p:cNvPr id="13" name="文字方塊 12">
            <a:extLst>
              <a:ext uri="{FF2B5EF4-FFF2-40B4-BE49-F238E27FC236}">
                <a16:creationId xmlns:a16="http://schemas.microsoft.com/office/drawing/2014/main" id="{167A43C4-12BF-1A17-D37E-A2B1AEC18F0A}"/>
              </a:ext>
            </a:extLst>
          </p:cNvPr>
          <p:cNvSpPr txBox="1"/>
          <p:nvPr/>
        </p:nvSpPr>
        <p:spPr>
          <a:xfrm>
            <a:off x="8043796" y="3891930"/>
            <a:ext cx="2560513" cy="400110"/>
          </a:xfrm>
          <a:prstGeom prst="rect">
            <a:avLst/>
          </a:prstGeom>
          <a:solidFill>
            <a:srgbClr val="C3FDE7">
              <a:alpha val="75000"/>
            </a:srgbClr>
          </a:solidFill>
          <a:effectLst>
            <a:softEdge rad="114300"/>
          </a:effectLst>
        </p:spPr>
        <p:txBody>
          <a:bodyPr wrap="square" rtlCol="0">
            <a:spAutoFit/>
          </a:bodyPr>
          <a:lstStyle/>
          <a:p>
            <a:r>
              <a:rPr lang="zh-TW" altLang="en-US" sz="2000" b="1" dirty="0">
                <a:solidFill>
                  <a:srgbClr val="0070C0"/>
                </a:solidFill>
                <a:latin typeface="微軟正黑體 Light" panose="020B0304030504040204" pitchFamily="34" charset="-120"/>
                <a:ea typeface="微軟正黑體 Light" panose="020B0304030504040204" pitchFamily="34" charset="-120"/>
              </a:rPr>
              <a:t>損害範圍漏列</a:t>
            </a:r>
            <a:r>
              <a:rPr lang="en-US" altLang="zh-TW" sz="2000" b="1" dirty="0">
                <a:solidFill>
                  <a:srgbClr val="0070C0"/>
                </a:solidFill>
                <a:latin typeface="微軟正黑體 Light" panose="020B0304030504040204" pitchFamily="34" charset="-120"/>
                <a:ea typeface="微軟正黑體 Light" panose="020B0304030504040204" pitchFamily="34" charset="-120"/>
              </a:rPr>
              <a:t>【</a:t>
            </a:r>
            <a:r>
              <a:rPr lang="zh-TW" altLang="en-US" sz="2000" b="1" dirty="0">
                <a:solidFill>
                  <a:srgbClr val="0070C0"/>
                </a:solidFill>
                <a:latin typeface="微軟正黑體 Light" panose="020B0304030504040204" pitchFamily="34" charset="-120"/>
                <a:ea typeface="微軟正黑體 Light" panose="020B0304030504040204" pitchFamily="34" charset="-120"/>
              </a:rPr>
              <a:t>財產</a:t>
            </a:r>
            <a:r>
              <a:rPr lang="en-US" altLang="zh-TW" sz="2000" b="1" dirty="0">
                <a:solidFill>
                  <a:srgbClr val="0070C0"/>
                </a:solidFill>
                <a:latin typeface="微軟正黑體 Light" panose="020B0304030504040204" pitchFamily="34" charset="-120"/>
                <a:ea typeface="微軟正黑體 Light" panose="020B0304030504040204" pitchFamily="34" charset="-120"/>
              </a:rPr>
              <a:t>】</a:t>
            </a:r>
            <a:endParaRPr lang="zh-TW" altLang="en-US" sz="2000" b="1" dirty="0">
              <a:solidFill>
                <a:srgbClr val="0070C0"/>
              </a:solidFill>
              <a:latin typeface="微軟正黑體 Light" panose="020B0304030504040204" pitchFamily="34" charset="-120"/>
              <a:ea typeface="微軟正黑體 Light" panose="020B0304030504040204" pitchFamily="34" charset="-120"/>
            </a:endParaRPr>
          </a:p>
        </p:txBody>
      </p:sp>
      <p:sp>
        <p:nvSpPr>
          <p:cNvPr id="14" name="文字方塊 13">
            <a:extLst>
              <a:ext uri="{FF2B5EF4-FFF2-40B4-BE49-F238E27FC236}">
                <a16:creationId xmlns:a16="http://schemas.microsoft.com/office/drawing/2014/main" id="{328BB0B7-7BD0-2D9B-0268-BF80D67C9D6B}"/>
              </a:ext>
            </a:extLst>
          </p:cNvPr>
          <p:cNvSpPr txBox="1"/>
          <p:nvPr/>
        </p:nvSpPr>
        <p:spPr>
          <a:xfrm>
            <a:off x="5986932" y="1482103"/>
            <a:ext cx="3641609" cy="400110"/>
          </a:xfrm>
          <a:prstGeom prst="rect">
            <a:avLst/>
          </a:prstGeom>
          <a:solidFill>
            <a:srgbClr val="C3FDE7">
              <a:alpha val="75000"/>
            </a:srgbClr>
          </a:solidFill>
          <a:effectLst>
            <a:softEdge rad="114300"/>
          </a:effectLst>
        </p:spPr>
        <p:txBody>
          <a:bodyPr wrap="square" rtlCol="0">
            <a:spAutoFit/>
          </a:bodyPr>
          <a:lstStyle/>
          <a:p>
            <a:r>
              <a:rPr lang="zh-TW" altLang="en-US" sz="2000" b="1" dirty="0">
                <a:solidFill>
                  <a:srgbClr val="0070C0"/>
                </a:solidFill>
                <a:latin typeface="微軟正黑體 Light" panose="020B0304030504040204" pitchFamily="34" charset="-120"/>
                <a:ea typeface="微軟正黑體 Light" panose="020B0304030504040204" pitchFamily="34" charset="-120"/>
              </a:rPr>
              <a:t>將建材設備範圍限縮為</a:t>
            </a:r>
            <a:r>
              <a:rPr lang="en-US" altLang="zh-TW" sz="2000" b="1" dirty="0">
                <a:solidFill>
                  <a:srgbClr val="0070C0"/>
                </a:solidFill>
                <a:latin typeface="微軟正黑體 Light" panose="020B0304030504040204" pitchFamily="34" charset="-120"/>
                <a:ea typeface="微軟正黑體 Light" panose="020B0304030504040204" pitchFamily="34" charset="-120"/>
              </a:rPr>
              <a:t>【</a:t>
            </a:r>
            <a:r>
              <a:rPr lang="zh-TW" altLang="en-US" sz="2000" b="1" dirty="0">
                <a:solidFill>
                  <a:srgbClr val="0070C0"/>
                </a:solidFill>
                <a:latin typeface="微軟正黑體 Light" panose="020B0304030504040204" pitchFamily="34" charset="-120"/>
                <a:ea typeface="微軟正黑體 Light" panose="020B0304030504040204" pitchFamily="34" charset="-120"/>
              </a:rPr>
              <a:t>主要</a:t>
            </a:r>
            <a:r>
              <a:rPr lang="en-US" altLang="zh-TW" sz="2000" b="1" dirty="0">
                <a:solidFill>
                  <a:srgbClr val="0070C0"/>
                </a:solidFill>
                <a:latin typeface="微軟正黑體 Light" panose="020B0304030504040204" pitchFamily="34" charset="-120"/>
                <a:ea typeface="微軟正黑體 Light" panose="020B0304030504040204" pitchFamily="34" charset="-120"/>
              </a:rPr>
              <a:t>】</a:t>
            </a:r>
            <a:endParaRPr lang="zh-TW" altLang="en-US" sz="2000" b="1" dirty="0">
              <a:solidFill>
                <a:srgbClr val="0070C0"/>
              </a:solidFill>
              <a:latin typeface="微軟正黑體 Light" panose="020B0304030504040204" pitchFamily="34" charset="-120"/>
              <a:ea typeface="微軟正黑體 Light" panose="020B0304030504040204" pitchFamily="34" charset="-120"/>
            </a:endParaRPr>
          </a:p>
        </p:txBody>
      </p:sp>
      <p:sp>
        <p:nvSpPr>
          <p:cNvPr id="5" name="文字方塊 4">
            <a:extLst>
              <a:ext uri="{FF2B5EF4-FFF2-40B4-BE49-F238E27FC236}">
                <a16:creationId xmlns:a16="http://schemas.microsoft.com/office/drawing/2014/main" id="{BA19CB36-C041-2A9A-F473-64BCE64EEDC6}"/>
              </a:ext>
            </a:extLst>
          </p:cNvPr>
          <p:cNvSpPr txBox="1"/>
          <p:nvPr/>
        </p:nvSpPr>
        <p:spPr>
          <a:xfrm>
            <a:off x="5688210" y="6110779"/>
            <a:ext cx="5748141" cy="400110"/>
          </a:xfrm>
          <a:prstGeom prst="rect">
            <a:avLst/>
          </a:prstGeom>
          <a:solidFill>
            <a:srgbClr val="C3FDE7">
              <a:alpha val="75000"/>
            </a:srgbClr>
          </a:solidFill>
          <a:effectLst>
            <a:softEdge rad="114300"/>
          </a:effectLst>
        </p:spPr>
        <p:txBody>
          <a:bodyPr wrap="square" rtlCol="0">
            <a:spAutoFit/>
          </a:bodyPr>
          <a:lstStyle/>
          <a:p>
            <a:r>
              <a:rPr lang="zh-TW" altLang="en-US" sz="2000" b="1" dirty="0">
                <a:solidFill>
                  <a:srgbClr val="0070C0"/>
                </a:solidFill>
                <a:latin typeface="微軟正黑體 Light" panose="020B0304030504040204" pitchFamily="34" charset="-120"/>
                <a:ea typeface="微軟正黑體 Light" panose="020B0304030504040204" pitchFamily="34" charset="-120"/>
              </a:rPr>
              <a:t>更高級</a:t>
            </a:r>
            <a:r>
              <a:rPr lang="en-US" altLang="zh-TW" sz="2000" b="1" dirty="0">
                <a:solidFill>
                  <a:srgbClr val="0070C0"/>
                </a:solidFill>
                <a:latin typeface="微軟正黑體 Light" panose="020B0304030504040204" pitchFamily="34" charset="-120"/>
                <a:ea typeface="微軟正黑體 Light" panose="020B0304030504040204" pitchFamily="34" charset="-120"/>
              </a:rPr>
              <a:t>(</a:t>
            </a:r>
            <a:r>
              <a:rPr lang="zh-TW" altLang="en-US" sz="2000" b="1" dirty="0">
                <a:solidFill>
                  <a:srgbClr val="0070C0"/>
                </a:solidFill>
                <a:latin typeface="微軟正黑體 Light" panose="020B0304030504040204" pitchFamily="34" charset="-120"/>
                <a:ea typeface="微軟正黑體 Light" panose="020B0304030504040204" pitchFamily="34" charset="-120"/>
              </a:rPr>
              <a:t>價</a:t>
            </a:r>
            <a:r>
              <a:rPr lang="en-US" altLang="zh-TW" sz="2000" b="1" dirty="0">
                <a:solidFill>
                  <a:srgbClr val="0070C0"/>
                </a:solidFill>
                <a:latin typeface="微軟正黑體 Light" panose="020B0304030504040204" pitchFamily="34" charset="-120"/>
                <a:ea typeface="微軟正黑體 Light" panose="020B0304030504040204" pitchFamily="34" charset="-120"/>
              </a:rPr>
              <a:t>)</a:t>
            </a:r>
            <a:r>
              <a:rPr lang="zh-TW" altLang="en-US" sz="2000" b="1" dirty="0">
                <a:solidFill>
                  <a:srgbClr val="0070C0"/>
                </a:solidFill>
                <a:latin typeface="微軟正黑體 Light" panose="020B0304030504040204" pitchFamily="34" charset="-120"/>
                <a:ea typeface="微軟正黑體 Light" panose="020B0304030504040204" pitchFamily="34" charset="-120"/>
              </a:rPr>
              <a:t>品≠價值、效用、品質不低於原建材</a:t>
            </a:r>
          </a:p>
        </p:txBody>
      </p:sp>
      <p:sp>
        <p:nvSpPr>
          <p:cNvPr id="6" name="橢圓 5">
            <a:extLst>
              <a:ext uri="{FF2B5EF4-FFF2-40B4-BE49-F238E27FC236}">
                <a16:creationId xmlns:a16="http://schemas.microsoft.com/office/drawing/2014/main" id="{A366E3AF-606C-4084-BB39-7B9A98F95680}"/>
              </a:ext>
            </a:extLst>
          </p:cNvPr>
          <p:cNvSpPr/>
          <p:nvPr/>
        </p:nvSpPr>
        <p:spPr>
          <a:xfrm>
            <a:off x="2870314" y="1450034"/>
            <a:ext cx="541626" cy="377587"/>
          </a:xfrm>
          <a:custGeom>
            <a:avLst/>
            <a:gdLst>
              <a:gd name="csX0" fmla="*/ 0 w 541626"/>
              <a:gd name="csY0" fmla="*/ 188794 h 377587"/>
              <a:gd name="csX1" fmla="*/ 270813 w 541626"/>
              <a:gd name="csY1" fmla="*/ 0 h 377587"/>
              <a:gd name="csX2" fmla="*/ 541626 w 541626"/>
              <a:gd name="csY2" fmla="*/ 188794 h 377587"/>
              <a:gd name="csX3" fmla="*/ 270813 w 541626"/>
              <a:gd name="csY3" fmla="*/ 377588 h 377587"/>
              <a:gd name="csX4" fmla="*/ 0 w 541626"/>
              <a:gd name="csY4" fmla="*/ 188794 h 377587"/>
            </a:gdLst>
            <a:ahLst/>
            <a:cxnLst>
              <a:cxn ang="0">
                <a:pos x="csX0" y="csY0"/>
              </a:cxn>
              <a:cxn ang="0">
                <a:pos x="csX1" y="csY1"/>
              </a:cxn>
              <a:cxn ang="0">
                <a:pos x="csX2" y="csY2"/>
              </a:cxn>
              <a:cxn ang="0">
                <a:pos x="csX3" y="csY3"/>
              </a:cxn>
              <a:cxn ang="0">
                <a:pos x="csX4" y="csY4"/>
              </a:cxn>
            </a:cxnLst>
            <a:rect l="l" t="t" r="r" b="b"/>
            <a:pathLst>
              <a:path w="541626" h="377587" extrusionOk="0">
                <a:moveTo>
                  <a:pt x="0" y="188794"/>
                </a:moveTo>
                <a:cubicBezTo>
                  <a:pt x="-5415" y="69388"/>
                  <a:pt x="119090" y="-26174"/>
                  <a:pt x="270813" y="0"/>
                </a:cubicBezTo>
                <a:cubicBezTo>
                  <a:pt x="409372" y="-2666"/>
                  <a:pt x="535066" y="85762"/>
                  <a:pt x="541626" y="188794"/>
                </a:cubicBezTo>
                <a:cubicBezTo>
                  <a:pt x="545391" y="301027"/>
                  <a:pt x="427322" y="374704"/>
                  <a:pt x="270813" y="377588"/>
                </a:cubicBezTo>
                <a:cubicBezTo>
                  <a:pt x="137342" y="378350"/>
                  <a:pt x="223" y="295605"/>
                  <a:pt x="0" y="188794"/>
                </a:cubicBezTo>
                <a:close/>
              </a:path>
            </a:pathLst>
          </a:custGeom>
          <a:noFill/>
          <a:ln w="22225" cap="rnd">
            <a:solidFill>
              <a:srgbClr val="FF0000">
                <a:alpha val="71000"/>
              </a:srgbClr>
            </a:solidFill>
            <a:prstDash val="solid"/>
            <a:extLst>
              <a:ext uri="{C807C97D-BFC1-408E-A445-0C87EB9F89A2}">
                <ask:lineSketchStyleProps xmlns:ask="http://schemas.microsoft.com/office/drawing/2018/sketchyshapes" xmlns="" sd="264327539">
                  <a:prstGeom prst="ellipse">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endParaRPr lang="zh-TW" altLang="en-US" sz="3200" b="1" dirty="0">
              <a:solidFill>
                <a:schemeClr val="tx1"/>
              </a:solidFill>
              <a:latin typeface="標楷體" panose="03000509000000000000" pitchFamily="65" charset="-120"/>
              <a:ea typeface="標楷體" panose="03000509000000000000" pitchFamily="65" charset="-120"/>
            </a:endParaRPr>
          </a:p>
        </p:txBody>
      </p:sp>
      <p:sp>
        <p:nvSpPr>
          <p:cNvPr id="7" name="橢圓 6">
            <a:extLst>
              <a:ext uri="{FF2B5EF4-FFF2-40B4-BE49-F238E27FC236}">
                <a16:creationId xmlns:a16="http://schemas.microsoft.com/office/drawing/2014/main" id="{C65D0AE9-C926-93D0-3B61-FA0B033B0850}"/>
              </a:ext>
            </a:extLst>
          </p:cNvPr>
          <p:cNvSpPr/>
          <p:nvPr/>
        </p:nvSpPr>
        <p:spPr>
          <a:xfrm>
            <a:off x="8755251" y="4906206"/>
            <a:ext cx="495944" cy="379383"/>
          </a:xfrm>
          <a:custGeom>
            <a:avLst/>
            <a:gdLst>
              <a:gd name="csX0" fmla="*/ 0 w 495944"/>
              <a:gd name="csY0" fmla="*/ 189692 h 379383"/>
              <a:gd name="csX1" fmla="*/ 247972 w 495944"/>
              <a:gd name="csY1" fmla="*/ 0 h 379383"/>
              <a:gd name="csX2" fmla="*/ 495944 w 495944"/>
              <a:gd name="csY2" fmla="*/ 189692 h 379383"/>
              <a:gd name="csX3" fmla="*/ 247972 w 495944"/>
              <a:gd name="csY3" fmla="*/ 379384 h 379383"/>
              <a:gd name="csX4" fmla="*/ 0 w 495944"/>
              <a:gd name="csY4" fmla="*/ 189692 h 379383"/>
            </a:gdLst>
            <a:ahLst/>
            <a:cxnLst>
              <a:cxn ang="0">
                <a:pos x="csX0" y="csY0"/>
              </a:cxn>
              <a:cxn ang="0">
                <a:pos x="csX1" y="csY1"/>
              </a:cxn>
              <a:cxn ang="0">
                <a:pos x="csX2" y="csY2"/>
              </a:cxn>
              <a:cxn ang="0">
                <a:pos x="csX3" y="csY3"/>
              </a:cxn>
              <a:cxn ang="0">
                <a:pos x="csX4" y="csY4"/>
              </a:cxn>
            </a:cxnLst>
            <a:rect l="l" t="t" r="r" b="b"/>
            <a:pathLst>
              <a:path w="495944" h="379383" extrusionOk="0">
                <a:moveTo>
                  <a:pt x="0" y="189692"/>
                </a:moveTo>
                <a:cubicBezTo>
                  <a:pt x="-6823" y="65855"/>
                  <a:pt x="108686" y="-28336"/>
                  <a:pt x="247972" y="0"/>
                </a:cubicBezTo>
                <a:cubicBezTo>
                  <a:pt x="377513" y="-1795"/>
                  <a:pt x="479239" y="88074"/>
                  <a:pt x="495944" y="189692"/>
                </a:cubicBezTo>
                <a:cubicBezTo>
                  <a:pt x="501628" y="306480"/>
                  <a:pt x="388405" y="377937"/>
                  <a:pt x="247972" y="379384"/>
                </a:cubicBezTo>
                <a:cubicBezTo>
                  <a:pt x="136457" y="380588"/>
                  <a:pt x="2217" y="319786"/>
                  <a:pt x="0" y="189692"/>
                </a:cubicBezTo>
                <a:close/>
              </a:path>
            </a:pathLst>
          </a:custGeom>
          <a:noFill/>
          <a:ln w="22225" cap="rnd">
            <a:solidFill>
              <a:srgbClr val="FF0000">
                <a:alpha val="71000"/>
              </a:srgbClr>
            </a:solidFill>
            <a:prstDash val="solid"/>
            <a:extLst>
              <a:ext uri="{C807C97D-BFC1-408E-A445-0C87EB9F89A2}">
                <ask:lineSketchStyleProps xmlns:ask="http://schemas.microsoft.com/office/drawing/2018/sketchyshapes" xmlns="" sd="264327539">
                  <a:prstGeom prst="ellipse">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endParaRPr lang="zh-TW" altLang="en-US" sz="3200" b="1" dirty="0">
              <a:solidFill>
                <a:schemeClr val="tx1"/>
              </a:solidFill>
              <a:latin typeface="標楷體" panose="03000509000000000000" pitchFamily="65" charset="-120"/>
              <a:ea typeface="標楷體" panose="03000509000000000000" pitchFamily="65" charset="-120"/>
            </a:endParaRPr>
          </a:p>
        </p:txBody>
      </p:sp>
      <p:sp>
        <p:nvSpPr>
          <p:cNvPr id="8" name="橢圓 7">
            <a:extLst>
              <a:ext uri="{FF2B5EF4-FFF2-40B4-BE49-F238E27FC236}">
                <a16:creationId xmlns:a16="http://schemas.microsoft.com/office/drawing/2014/main" id="{6020E927-B87F-6A46-5853-FD14D84C5EC2}"/>
              </a:ext>
            </a:extLst>
          </p:cNvPr>
          <p:cNvSpPr/>
          <p:nvPr/>
        </p:nvSpPr>
        <p:spPr>
          <a:xfrm>
            <a:off x="10181230" y="4929341"/>
            <a:ext cx="723331" cy="328951"/>
          </a:xfrm>
          <a:custGeom>
            <a:avLst/>
            <a:gdLst>
              <a:gd name="csX0" fmla="*/ 0 w 723331"/>
              <a:gd name="csY0" fmla="*/ 164476 h 328951"/>
              <a:gd name="csX1" fmla="*/ 361666 w 723331"/>
              <a:gd name="csY1" fmla="*/ 0 h 328951"/>
              <a:gd name="csX2" fmla="*/ 723332 w 723331"/>
              <a:gd name="csY2" fmla="*/ 164476 h 328951"/>
              <a:gd name="csX3" fmla="*/ 361666 w 723331"/>
              <a:gd name="csY3" fmla="*/ 328952 h 328951"/>
              <a:gd name="csX4" fmla="*/ 0 w 723331"/>
              <a:gd name="csY4" fmla="*/ 164476 h 328951"/>
            </a:gdLst>
            <a:ahLst/>
            <a:cxnLst>
              <a:cxn ang="0">
                <a:pos x="csX0" y="csY0"/>
              </a:cxn>
              <a:cxn ang="0">
                <a:pos x="csX1" y="csY1"/>
              </a:cxn>
              <a:cxn ang="0">
                <a:pos x="csX2" y="csY2"/>
              </a:cxn>
              <a:cxn ang="0">
                <a:pos x="csX3" y="csY3"/>
              </a:cxn>
              <a:cxn ang="0">
                <a:pos x="csX4" y="csY4"/>
              </a:cxn>
            </a:cxnLst>
            <a:rect l="l" t="t" r="r" b="b"/>
            <a:pathLst>
              <a:path w="723331" h="328951" extrusionOk="0">
                <a:moveTo>
                  <a:pt x="0" y="164476"/>
                </a:moveTo>
                <a:cubicBezTo>
                  <a:pt x="-5692" y="57727"/>
                  <a:pt x="159404" y="-30564"/>
                  <a:pt x="361666" y="0"/>
                </a:cubicBezTo>
                <a:cubicBezTo>
                  <a:pt x="545340" y="-3892"/>
                  <a:pt x="719081" y="74439"/>
                  <a:pt x="723332" y="164476"/>
                </a:cubicBezTo>
                <a:cubicBezTo>
                  <a:pt x="730801" y="271115"/>
                  <a:pt x="589540" y="317266"/>
                  <a:pt x="361666" y="328952"/>
                </a:cubicBezTo>
                <a:cubicBezTo>
                  <a:pt x="171439" y="329402"/>
                  <a:pt x="1083" y="267689"/>
                  <a:pt x="0" y="164476"/>
                </a:cubicBezTo>
                <a:close/>
              </a:path>
            </a:pathLst>
          </a:custGeom>
          <a:noFill/>
          <a:ln w="22225" cap="rnd">
            <a:solidFill>
              <a:srgbClr val="FF0000">
                <a:alpha val="71000"/>
              </a:srgbClr>
            </a:solidFill>
            <a:prstDash val="solid"/>
            <a:extLst>
              <a:ext uri="{C807C97D-BFC1-408E-A445-0C87EB9F89A2}">
                <ask:lineSketchStyleProps xmlns:ask="http://schemas.microsoft.com/office/drawing/2018/sketchyshapes" xmlns="" sd="264327539">
                  <a:prstGeom prst="ellipse">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endParaRPr lang="zh-TW" altLang="en-US" sz="3200" b="1" dirty="0">
              <a:solidFill>
                <a:schemeClr val="tx1"/>
              </a:solidFill>
              <a:latin typeface="標楷體" panose="03000509000000000000" pitchFamily="65" charset="-120"/>
              <a:ea typeface="標楷體" panose="03000509000000000000" pitchFamily="65" charset="-120"/>
            </a:endParaRPr>
          </a:p>
        </p:txBody>
      </p:sp>
      <p:pic>
        <p:nvPicPr>
          <p:cNvPr id="12" name="圖片 11">
            <a:extLst>
              <a:ext uri="{FF2B5EF4-FFF2-40B4-BE49-F238E27FC236}">
                <a16:creationId xmlns:a16="http://schemas.microsoft.com/office/drawing/2014/main" id="{DBD6BF5E-8424-44D4-900F-BE5DF7AC53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0823" y="30388"/>
            <a:ext cx="1332181" cy="445484"/>
          </a:xfrm>
          <a:prstGeom prst="rect">
            <a:avLst/>
          </a:prstGeom>
        </p:spPr>
      </p:pic>
      <p:sp>
        <p:nvSpPr>
          <p:cNvPr id="10" name="文字方塊 9">
            <a:extLst>
              <a:ext uri="{FF2B5EF4-FFF2-40B4-BE49-F238E27FC236}">
                <a16:creationId xmlns:a16="http://schemas.microsoft.com/office/drawing/2014/main" id="{411A4ED1-EAC3-9136-07EB-C1A81B0DC2F4}"/>
              </a:ext>
            </a:extLst>
          </p:cNvPr>
          <p:cNvSpPr txBox="1"/>
          <p:nvPr/>
        </p:nvSpPr>
        <p:spPr>
          <a:xfrm>
            <a:off x="6760162" y="4506816"/>
            <a:ext cx="4626751" cy="400110"/>
          </a:xfrm>
          <a:prstGeom prst="rect">
            <a:avLst/>
          </a:prstGeom>
          <a:solidFill>
            <a:srgbClr val="C3FDE7">
              <a:alpha val="75000"/>
            </a:srgbClr>
          </a:solidFill>
          <a:effectLst>
            <a:softEdge rad="114300"/>
          </a:effectLst>
        </p:spPr>
        <p:txBody>
          <a:bodyPr wrap="square" rtlCol="0">
            <a:spAutoFit/>
          </a:bodyPr>
          <a:lstStyle/>
          <a:p>
            <a:r>
              <a:rPr lang="zh-TW" altLang="en-US" sz="2000" b="1" dirty="0">
                <a:solidFill>
                  <a:srgbClr val="0070C0"/>
                </a:solidFill>
                <a:latin typeface="微軟正黑體 Light" panose="020B0304030504040204" pitchFamily="34" charset="-120"/>
                <a:ea typeface="微軟正黑體 Light" panose="020B0304030504040204" pitchFamily="34" charset="-120"/>
              </a:rPr>
              <a:t>直接以定型化條款約定得使用同級品。</a:t>
            </a:r>
          </a:p>
        </p:txBody>
      </p:sp>
      <p:sp>
        <p:nvSpPr>
          <p:cNvPr id="11" name="橢圓 10">
            <a:extLst>
              <a:ext uri="{FF2B5EF4-FFF2-40B4-BE49-F238E27FC236}">
                <a16:creationId xmlns:a16="http://schemas.microsoft.com/office/drawing/2014/main" id="{6DFA4377-080A-5AE2-B8BB-21067281A380}"/>
              </a:ext>
            </a:extLst>
          </p:cNvPr>
          <p:cNvSpPr/>
          <p:nvPr/>
        </p:nvSpPr>
        <p:spPr>
          <a:xfrm>
            <a:off x="9997205" y="5893799"/>
            <a:ext cx="529708" cy="295585"/>
          </a:xfrm>
          <a:custGeom>
            <a:avLst/>
            <a:gdLst>
              <a:gd name="csX0" fmla="*/ 0 w 529708"/>
              <a:gd name="csY0" fmla="*/ 147793 h 295585"/>
              <a:gd name="csX1" fmla="*/ 264854 w 529708"/>
              <a:gd name="csY1" fmla="*/ 0 h 295585"/>
              <a:gd name="csX2" fmla="*/ 529708 w 529708"/>
              <a:gd name="csY2" fmla="*/ 147793 h 295585"/>
              <a:gd name="csX3" fmla="*/ 264854 w 529708"/>
              <a:gd name="csY3" fmla="*/ 295586 h 295585"/>
              <a:gd name="csX4" fmla="*/ 0 w 529708"/>
              <a:gd name="csY4" fmla="*/ 147793 h 295585"/>
            </a:gdLst>
            <a:ahLst/>
            <a:cxnLst>
              <a:cxn ang="0">
                <a:pos x="csX0" y="csY0"/>
              </a:cxn>
              <a:cxn ang="0">
                <a:pos x="csX1" y="csY1"/>
              </a:cxn>
              <a:cxn ang="0">
                <a:pos x="csX2" y="csY2"/>
              </a:cxn>
              <a:cxn ang="0">
                <a:pos x="csX3" y="csY3"/>
              </a:cxn>
              <a:cxn ang="0">
                <a:pos x="csX4" y="csY4"/>
              </a:cxn>
            </a:cxnLst>
            <a:rect l="l" t="t" r="r" b="b"/>
            <a:pathLst>
              <a:path w="529708" h="295585" extrusionOk="0">
                <a:moveTo>
                  <a:pt x="0" y="147793"/>
                </a:moveTo>
                <a:cubicBezTo>
                  <a:pt x="-11415" y="34259"/>
                  <a:pt x="117255" y="-16069"/>
                  <a:pt x="264854" y="0"/>
                </a:cubicBezTo>
                <a:cubicBezTo>
                  <a:pt x="394088" y="-4127"/>
                  <a:pt x="513162" y="69285"/>
                  <a:pt x="529708" y="147793"/>
                </a:cubicBezTo>
                <a:cubicBezTo>
                  <a:pt x="538476" y="247966"/>
                  <a:pt x="422792" y="290741"/>
                  <a:pt x="264854" y="295586"/>
                </a:cubicBezTo>
                <a:cubicBezTo>
                  <a:pt x="128921" y="296075"/>
                  <a:pt x="927" y="240007"/>
                  <a:pt x="0" y="147793"/>
                </a:cubicBezTo>
                <a:close/>
              </a:path>
            </a:pathLst>
          </a:custGeom>
          <a:noFill/>
          <a:ln w="22225" cap="rnd">
            <a:solidFill>
              <a:srgbClr val="FF0000">
                <a:alpha val="71000"/>
              </a:srgbClr>
            </a:solidFill>
            <a:prstDash val="solid"/>
            <a:extLst>
              <a:ext uri="{C807C97D-BFC1-408E-A445-0C87EB9F89A2}">
                <ask:lineSketchStyleProps xmlns:ask="http://schemas.microsoft.com/office/drawing/2018/sketchyshapes" xmlns="" sd="264327539">
                  <a:prstGeom prst="ellipse">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endParaRPr lang="zh-TW" altLang="en-US" sz="3200" b="1" dirty="0">
              <a:solidFill>
                <a:schemeClr val="tx1"/>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431906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5" grpId="0" animBg="1"/>
      <p:bldP spid="6" grpId="0" animBg="1"/>
      <p:bldP spid="7" grpId="0" animBg="1"/>
      <p:bldP spid="8"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7C875F-F395-3FEE-0D35-4E7AAB154A44}"/>
            </a:ext>
          </a:extLst>
        </p:cNvPr>
        <p:cNvGrpSpPr/>
        <p:nvPr/>
      </p:nvGrpSpPr>
      <p:grpSpPr>
        <a:xfrm>
          <a:off x="0" y="0"/>
          <a:ext cx="0" cy="0"/>
          <a:chOff x="0" y="0"/>
          <a:chExt cx="0" cy="0"/>
        </a:xfrm>
      </p:grpSpPr>
      <p:sp>
        <p:nvSpPr>
          <p:cNvPr id="16" name="矩形 15">
            <a:extLst>
              <a:ext uri="{FF2B5EF4-FFF2-40B4-BE49-F238E27FC236}">
                <a16:creationId xmlns:a16="http://schemas.microsoft.com/office/drawing/2014/main" id="{DDC28AA5-AEDF-41C6-982D-FC162821B424}"/>
              </a:ext>
            </a:extLst>
          </p:cNvPr>
          <p:cNvSpPr/>
          <p:nvPr/>
        </p:nvSpPr>
        <p:spPr>
          <a:xfrm>
            <a:off x="0" y="1"/>
            <a:ext cx="12192000" cy="896074"/>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a:extLst>
              <a:ext uri="{FF2B5EF4-FFF2-40B4-BE49-F238E27FC236}">
                <a16:creationId xmlns:a16="http://schemas.microsoft.com/office/drawing/2014/main" id="{451D74C8-92E7-7EA6-92E0-0347A4367902}"/>
              </a:ext>
            </a:extLst>
          </p:cNvPr>
          <p:cNvSpPr>
            <a:spLocks noGrp="1"/>
          </p:cNvSpPr>
          <p:nvPr>
            <p:ph type="title"/>
          </p:nvPr>
        </p:nvSpPr>
        <p:spPr>
          <a:xfrm>
            <a:off x="349623" y="-77820"/>
            <a:ext cx="11564470" cy="1133202"/>
          </a:xfrm>
        </p:spPr>
        <p:txBody>
          <a:bodyPr>
            <a:noAutofit/>
          </a:bodyPr>
          <a:lstStyle/>
          <a:p>
            <a:r>
              <a:rPr lang="zh-TW" altLang="en-US" sz="4800" b="1" dirty="0">
                <a:solidFill>
                  <a:schemeClr val="accent1">
                    <a:lumMod val="75000"/>
                  </a:schemeClr>
                </a:solidFill>
                <a:latin typeface="微軟正黑體" panose="020B0604030504040204" pitchFamily="34" charset="-120"/>
                <a:ea typeface="微軟正黑體" panose="020B0604030504040204" pitchFamily="34" charset="-120"/>
              </a:rPr>
              <a:t>二、常見錯誤態樣</a:t>
            </a:r>
          </a:p>
        </p:txBody>
      </p:sp>
      <p:sp>
        <p:nvSpPr>
          <p:cNvPr id="9" name="矩形: 圓角 8">
            <a:extLst>
              <a:ext uri="{FF2B5EF4-FFF2-40B4-BE49-F238E27FC236}">
                <a16:creationId xmlns:a16="http://schemas.microsoft.com/office/drawing/2014/main" id="{9017FD85-AF00-0FC3-855B-5096130D2B44}"/>
              </a:ext>
            </a:extLst>
          </p:cNvPr>
          <p:cNvSpPr/>
          <p:nvPr/>
        </p:nvSpPr>
        <p:spPr>
          <a:xfrm>
            <a:off x="755650" y="1192288"/>
            <a:ext cx="6299752" cy="471480"/>
          </a:xfrm>
          <a:prstGeom prst="round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12</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、開工及取得使用執照期限</a:t>
            </a:r>
          </a:p>
        </p:txBody>
      </p:sp>
      <p:sp>
        <p:nvSpPr>
          <p:cNvPr id="3" name="投影片編號版面配置區 2">
            <a:extLst>
              <a:ext uri="{FF2B5EF4-FFF2-40B4-BE49-F238E27FC236}">
                <a16:creationId xmlns:a16="http://schemas.microsoft.com/office/drawing/2014/main" id="{95C2A75A-2507-BFC1-FE0F-D5A6C1388648}"/>
              </a:ext>
            </a:extLst>
          </p:cNvPr>
          <p:cNvSpPr>
            <a:spLocks noGrp="1"/>
          </p:cNvSpPr>
          <p:nvPr>
            <p:ph type="sldNum" sz="quarter" idx="12"/>
          </p:nvPr>
        </p:nvSpPr>
        <p:spPr/>
        <p:txBody>
          <a:bodyPr/>
          <a:lstStyle/>
          <a:p>
            <a:fld id="{AACB90C0-7538-46F1-B501-0F43F4A2C391}" type="slidenum">
              <a:rPr lang="zh-TW" altLang="en-US" smtClean="0"/>
              <a:t>12</a:t>
            </a:fld>
            <a:endParaRPr lang="zh-TW" altLang="en-US" dirty="0"/>
          </a:p>
        </p:txBody>
      </p:sp>
      <p:graphicFrame>
        <p:nvGraphicFramePr>
          <p:cNvPr id="4" name="表格 3">
            <a:extLst>
              <a:ext uri="{FF2B5EF4-FFF2-40B4-BE49-F238E27FC236}">
                <a16:creationId xmlns:a16="http://schemas.microsoft.com/office/drawing/2014/main" id="{FDF3F4CC-A0EA-E9A4-B8F9-0E7F2B4D91A0}"/>
              </a:ext>
            </a:extLst>
          </p:cNvPr>
          <p:cNvGraphicFramePr>
            <a:graphicFrameLocks noGrp="1"/>
          </p:cNvGraphicFramePr>
          <p:nvPr>
            <p:extLst>
              <p:ext uri="{D42A27DB-BD31-4B8C-83A1-F6EECF244321}">
                <p14:modId xmlns:p14="http://schemas.microsoft.com/office/powerpoint/2010/main" val="1172179185"/>
              </p:ext>
            </p:extLst>
          </p:nvPr>
        </p:nvGraphicFramePr>
        <p:xfrm>
          <a:off x="755650" y="1758786"/>
          <a:ext cx="10883900" cy="4754880"/>
        </p:xfrm>
        <a:graphic>
          <a:graphicData uri="http://schemas.openxmlformats.org/drawingml/2006/table">
            <a:tbl>
              <a:tblPr firstRow="1" bandRow="1">
                <a:tableStyleId>{0E3FDE45-AF77-4B5C-9715-49D594BDF05E}</a:tableStyleId>
              </a:tblPr>
              <a:tblGrid>
                <a:gridCol w="1363082">
                  <a:extLst>
                    <a:ext uri="{9D8B030D-6E8A-4147-A177-3AD203B41FA5}">
                      <a16:colId xmlns:a16="http://schemas.microsoft.com/office/drawing/2014/main" val="1210806836"/>
                    </a:ext>
                  </a:extLst>
                </a:gridCol>
                <a:gridCol w="9520818">
                  <a:extLst>
                    <a:ext uri="{9D8B030D-6E8A-4147-A177-3AD203B41FA5}">
                      <a16:colId xmlns:a16="http://schemas.microsoft.com/office/drawing/2014/main" val="3596799202"/>
                    </a:ext>
                  </a:extLst>
                </a:gridCol>
              </a:tblGrid>
              <a:tr h="9209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bg2">
                              <a:lumMod val="25000"/>
                            </a:schemeClr>
                          </a:solidFill>
                          <a:latin typeface="微軟正黑體 Light" panose="020B0304030504040204" pitchFamily="34" charset="-120"/>
                          <a:ea typeface="微軟正黑體 Light" panose="020B0304030504040204" pitchFamily="34" charset="-120"/>
                        </a:rPr>
                        <a:t>應記載</a:t>
                      </a:r>
                      <a:endParaRPr lang="en-US" altLang="zh-TW" sz="1600" dirty="0">
                        <a:solidFill>
                          <a:schemeClr val="bg2">
                            <a:lumMod val="25000"/>
                          </a:schemeClr>
                        </a:solidFill>
                        <a:latin typeface="微軟正黑體 Light" panose="020B0304030504040204" pitchFamily="34" charset="-120"/>
                        <a:ea typeface="微軟正黑體 Light" panose="020B0304030504040204" pitchFamily="34" charset="-120"/>
                      </a:endParaRPr>
                    </a:p>
                  </a:txBody>
                  <a:tcPr>
                    <a:noFill/>
                  </a:tcPr>
                </a:tc>
                <a:tc>
                  <a:txBody>
                    <a:bodyPr/>
                    <a:lstStyle/>
                    <a:p>
                      <a:r>
                        <a:rPr lang="zh-TW" altLang="en-US" sz="1400" b="1" dirty="0">
                          <a:solidFill>
                            <a:schemeClr val="bg2">
                              <a:lumMod val="25000"/>
                            </a:schemeClr>
                          </a:solidFill>
                          <a:latin typeface="微軟正黑體 Light" panose="020B0304030504040204" pitchFamily="34" charset="-120"/>
                          <a:ea typeface="微軟正黑體 Light" panose="020B0304030504040204" pitchFamily="34" charset="-120"/>
                        </a:rPr>
                        <a:t>十二、開工及取得使用執照期限</a:t>
                      </a:r>
                    </a:p>
                    <a:p>
                      <a:r>
                        <a:rPr lang="zh-TW" altLang="en-US" sz="1400" b="1" dirty="0">
                          <a:solidFill>
                            <a:schemeClr val="bg2">
                              <a:lumMod val="25000"/>
                            </a:schemeClr>
                          </a:solidFill>
                          <a:latin typeface="微軟正黑體 Light" panose="020B0304030504040204" pitchFamily="34" charset="-120"/>
                          <a:ea typeface="微軟正黑體 Light" panose="020B0304030504040204" pitchFamily="34" charset="-120"/>
                        </a:rPr>
                        <a:t>（一）本預售屋之建築工程應在民國</a:t>
                      </a:r>
                      <a:r>
                        <a:rPr lang="en-US" altLang="zh-TW" sz="1400" b="1" dirty="0">
                          <a:solidFill>
                            <a:schemeClr val="bg2">
                              <a:lumMod val="25000"/>
                            </a:schemeClr>
                          </a:solidFill>
                          <a:latin typeface="微軟正黑體 Light" panose="020B0304030504040204" pitchFamily="34" charset="-120"/>
                          <a:ea typeface="微軟正黑體 Light" panose="020B0304030504040204" pitchFamily="34" charset="-120"/>
                        </a:rPr>
                        <a:t>__</a:t>
                      </a:r>
                      <a:r>
                        <a:rPr lang="zh-TW" altLang="en-US" sz="1400" b="1" dirty="0">
                          <a:solidFill>
                            <a:schemeClr val="bg2">
                              <a:lumMod val="25000"/>
                            </a:schemeClr>
                          </a:solidFill>
                          <a:latin typeface="微軟正黑體 Light" panose="020B0304030504040204" pitchFamily="34" charset="-120"/>
                          <a:ea typeface="微軟正黑體 Light" panose="020B0304030504040204" pitchFamily="34" charset="-120"/>
                        </a:rPr>
                        <a:t>年</a:t>
                      </a:r>
                      <a:r>
                        <a:rPr lang="en-US" altLang="zh-TW" sz="1400" b="1" dirty="0">
                          <a:solidFill>
                            <a:schemeClr val="bg2">
                              <a:lumMod val="25000"/>
                            </a:schemeClr>
                          </a:solidFill>
                          <a:latin typeface="微軟正黑體 Light" panose="020B0304030504040204" pitchFamily="34" charset="-120"/>
                          <a:ea typeface="微軟正黑體 Light" panose="020B0304030504040204" pitchFamily="34" charset="-120"/>
                        </a:rPr>
                        <a:t>__</a:t>
                      </a:r>
                      <a:r>
                        <a:rPr lang="zh-TW" altLang="en-US" sz="1400" b="1" dirty="0">
                          <a:solidFill>
                            <a:schemeClr val="bg2">
                              <a:lumMod val="25000"/>
                            </a:schemeClr>
                          </a:solidFill>
                          <a:latin typeface="微軟正黑體 Light" panose="020B0304030504040204" pitchFamily="34" charset="-120"/>
                          <a:ea typeface="微軟正黑體 Light" panose="020B0304030504040204" pitchFamily="34" charset="-120"/>
                        </a:rPr>
                        <a:t>月</a:t>
                      </a:r>
                      <a:r>
                        <a:rPr lang="en-US" altLang="zh-TW" sz="1400" b="1" dirty="0">
                          <a:solidFill>
                            <a:schemeClr val="bg2">
                              <a:lumMod val="25000"/>
                            </a:schemeClr>
                          </a:solidFill>
                          <a:latin typeface="微軟正黑體 Light" panose="020B0304030504040204" pitchFamily="34" charset="-120"/>
                          <a:ea typeface="微軟正黑體 Light" panose="020B0304030504040204" pitchFamily="34" charset="-120"/>
                        </a:rPr>
                        <a:t>__</a:t>
                      </a:r>
                      <a:r>
                        <a:rPr lang="zh-TW" altLang="en-US" sz="1400" b="1" dirty="0">
                          <a:solidFill>
                            <a:schemeClr val="bg2">
                              <a:lumMod val="25000"/>
                            </a:schemeClr>
                          </a:solidFill>
                          <a:latin typeface="微軟正黑體 Light" panose="020B0304030504040204" pitchFamily="34" charset="-120"/>
                          <a:ea typeface="微軟正黑體 Light" panose="020B0304030504040204" pitchFamily="34" charset="-120"/>
                        </a:rPr>
                        <a:t>日之前開工，民國</a:t>
                      </a:r>
                      <a:r>
                        <a:rPr lang="en-US" altLang="zh-TW" sz="1400" b="1" dirty="0">
                          <a:solidFill>
                            <a:schemeClr val="bg2">
                              <a:lumMod val="25000"/>
                            </a:schemeClr>
                          </a:solidFill>
                          <a:latin typeface="微軟正黑體 Light" panose="020B0304030504040204" pitchFamily="34" charset="-120"/>
                          <a:ea typeface="微軟正黑體 Light" panose="020B0304030504040204" pitchFamily="34" charset="-120"/>
                        </a:rPr>
                        <a:t>__</a:t>
                      </a:r>
                      <a:r>
                        <a:rPr lang="zh-TW" altLang="en-US" sz="1400" b="1" dirty="0">
                          <a:solidFill>
                            <a:schemeClr val="bg2">
                              <a:lumMod val="25000"/>
                            </a:schemeClr>
                          </a:solidFill>
                          <a:latin typeface="微軟正黑體 Light" panose="020B0304030504040204" pitchFamily="34" charset="-120"/>
                          <a:ea typeface="微軟正黑體 Light" panose="020B0304030504040204" pitchFamily="34" charset="-120"/>
                        </a:rPr>
                        <a:t>年</a:t>
                      </a:r>
                      <a:r>
                        <a:rPr lang="en-US" altLang="zh-TW" sz="1400" b="1" dirty="0">
                          <a:solidFill>
                            <a:schemeClr val="bg2">
                              <a:lumMod val="25000"/>
                            </a:schemeClr>
                          </a:solidFill>
                          <a:latin typeface="微軟正黑體 Light" panose="020B0304030504040204" pitchFamily="34" charset="-120"/>
                          <a:ea typeface="微軟正黑體 Light" panose="020B0304030504040204" pitchFamily="34" charset="-120"/>
                        </a:rPr>
                        <a:t>__</a:t>
                      </a:r>
                      <a:r>
                        <a:rPr lang="zh-TW" altLang="en-US" sz="1400" b="1" dirty="0">
                          <a:solidFill>
                            <a:schemeClr val="bg2">
                              <a:lumMod val="25000"/>
                            </a:schemeClr>
                          </a:solidFill>
                          <a:latin typeface="微軟正黑體 Light" panose="020B0304030504040204" pitchFamily="34" charset="-120"/>
                          <a:ea typeface="微軟正黑體 Light" panose="020B0304030504040204" pitchFamily="34" charset="-120"/>
                        </a:rPr>
                        <a:t>月</a:t>
                      </a:r>
                      <a:r>
                        <a:rPr lang="en-US" altLang="zh-TW" sz="1400" b="1" dirty="0">
                          <a:solidFill>
                            <a:schemeClr val="bg2">
                              <a:lumMod val="25000"/>
                            </a:schemeClr>
                          </a:solidFill>
                          <a:latin typeface="微軟正黑體 Light" panose="020B0304030504040204" pitchFamily="34" charset="-120"/>
                          <a:ea typeface="微軟正黑體 Light" panose="020B0304030504040204" pitchFamily="34" charset="-120"/>
                        </a:rPr>
                        <a:t>__</a:t>
                      </a:r>
                      <a:r>
                        <a:rPr lang="zh-TW" altLang="en-US" sz="1400" b="1" dirty="0">
                          <a:solidFill>
                            <a:schemeClr val="bg2">
                              <a:lumMod val="25000"/>
                            </a:schemeClr>
                          </a:solidFill>
                          <a:latin typeface="微軟正黑體 Light" panose="020B0304030504040204" pitchFamily="34" charset="-120"/>
                          <a:ea typeface="微軟正黑體 Light" panose="020B0304030504040204" pitchFamily="34" charset="-120"/>
                        </a:rPr>
                        <a:t>日之前完成主建物、附屬建物及使用執照所定之必要設施，並取得使用執照。但有下列情事之一者，得順延其期間：</a:t>
                      </a:r>
                    </a:p>
                    <a:p>
                      <a:r>
                        <a:rPr lang="zh-TW" altLang="en-US" sz="1400" b="1" dirty="0">
                          <a:solidFill>
                            <a:schemeClr val="bg2">
                              <a:lumMod val="25000"/>
                            </a:schemeClr>
                          </a:solidFill>
                          <a:latin typeface="微軟正黑體 Light" panose="020B0304030504040204" pitchFamily="34" charset="-120"/>
                          <a:ea typeface="微軟正黑體 Light" panose="020B0304030504040204" pitchFamily="34" charset="-120"/>
                        </a:rPr>
                        <a:t>１、因天災地變等不可抗力之事由，致賣方不能施工者，其停工期間。</a:t>
                      </a:r>
                    </a:p>
                    <a:p>
                      <a:r>
                        <a:rPr lang="zh-TW" altLang="en-US" sz="1400" b="1" dirty="0">
                          <a:solidFill>
                            <a:schemeClr val="bg2">
                              <a:lumMod val="25000"/>
                            </a:schemeClr>
                          </a:solidFill>
                          <a:latin typeface="微軟正黑體 Light" panose="020B0304030504040204" pitchFamily="34" charset="-120"/>
                          <a:ea typeface="微軟正黑體 Light" panose="020B0304030504040204" pitchFamily="34" charset="-120"/>
                        </a:rPr>
                        <a:t>２、因政府法令變更或其他非可歸責於賣方之事由發生時，其影響期間。</a:t>
                      </a:r>
                    </a:p>
                    <a:p>
                      <a:r>
                        <a:rPr lang="zh-TW" altLang="en-US" sz="1400" b="1" dirty="0">
                          <a:solidFill>
                            <a:schemeClr val="bg2">
                              <a:lumMod val="25000"/>
                            </a:schemeClr>
                          </a:solidFill>
                          <a:latin typeface="微軟正黑體 Light" panose="020B0304030504040204" pitchFamily="34" charset="-120"/>
                          <a:ea typeface="微軟正黑體 Light" panose="020B0304030504040204" pitchFamily="34" charset="-120"/>
                        </a:rPr>
                        <a:t>（二）賣方如逾前款期限未開工或未取得使用執照者，每逾一日應按已繳房地價款依萬分之五單利計算遲延利息予買方。若逾期三個月仍未開工或未取得使用執照，視同賣方違約，雙方同意依違約之處罰規定處理。</a:t>
                      </a:r>
                      <a:endParaRPr lang="zh-TW" altLang="en-US" sz="1400" dirty="0">
                        <a:solidFill>
                          <a:schemeClr val="bg2">
                            <a:lumMod val="25000"/>
                          </a:schemeClr>
                        </a:solidFill>
                        <a:latin typeface="微軟正黑體 Light" panose="020B0304030504040204" pitchFamily="34" charset="-120"/>
                        <a:ea typeface="微軟正黑體 Light" panose="020B0304030504040204" pitchFamily="34" charset="-120"/>
                      </a:endParaRPr>
                    </a:p>
                  </a:txBody>
                  <a:tcPr/>
                </a:tc>
                <a:extLst>
                  <a:ext uri="{0D108BD9-81ED-4DB2-BD59-A6C34878D82A}">
                    <a16:rowId xmlns:a16="http://schemas.microsoft.com/office/drawing/2014/main" val="2340362650"/>
                  </a:ext>
                </a:extLst>
              </a:tr>
              <a:tr h="7046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bg2">
                              <a:lumMod val="25000"/>
                            </a:schemeClr>
                          </a:solidFill>
                          <a:latin typeface="微軟正黑體 Light" panose="020B0304030504040204" pitchFamily="34" charset="-120"/>
                          <a:ea typeface="微軟正黑體 Light" panose="020B0304030504040204" pitchFamily="34" charset="-120"/>
                        </a:rPr>
                        <a:t>契約條款</a:t>
                      </a:r>
                    </a:p>
                    <a:p>
                      <a:endParaRPr lang="zh-TW" altLang="en-US" sz="1600" dirty="0"/>
                    </a:p>
                  </a:txBody>
                  <a:tcPr>
                    <a:noFill/>
                  </a:tcPr>
                </a:tc>
                <a:tc>
                  <a:txBody>
                    <a:bodyPr/>
                    <a:lstStyle/>
                    <a:p>
                      <a:r>
                        <a:rPr lang="zh-TW" altLang="en-US" sz="1600" b="1" dirty="0">
                          <a:latin typeface="微軟正黑體 Light" panose="020B0304030504040204" pitchFamily="34" charset="-120"/>
                          <a:ea typeface="微軟正黑體 Light" panose="020B0304030504040204" pitchFamily="34" charset="-120"/>
                        </a:rPr>
                        <a:t>十二、開工及取得使用執照期限</a:t>
                      </a:r>
                    </a:p>
                    <a:p>
                      <a:pPr marL="85725" indent="-85725">
                        <a:spcBef>
                          <a:spcPts val="600"/>
                        </a:spcBef>
                      </a:pPr>
                      <a:r>
                        <a:rPr lang="zh-TW" altLang="en-US" sz="1600" b="1" dirty="0">
                          <a:latin typeface="微軟正黑體 Light" panose="020B0304030504040204" pitchFamily="34" charset="-120"/>
                          <a:ea typeface="微軟正黑體 Light" panose="020B0304030504040204" pitchFamily="34" charset="-120"/>
                        </a:rPr>
                        <a:t>（一）本預售屋之建築工程應在民國</a:t>
                      </a:r>
                      <a:r>
                        <a:rPr lang="en-US" altLang="zh-TW" sz="1600" b="1" dirty="0">
                          <a:latin typeface="微軟正黑體 Light" panose="020B0304030504040204" pitchFamily="34" charset="-120"/>
                          <a:ea typeface="微軟正黑體 Light" panose="020B0304030504040204" pitchFamily="34" charset="-120"/>
                        </a:rPr>
                        <a:t>__</a:t>
                      </a:r>
                      <a:r>
                        <a:rPr lang="zh-TW" altLang="en-US" sz="1600" b="1" dirty="0">
                          <a:latin typeface="微軟正黑體 Light" panose="020B0304030504040204" pitchFamily="34" charset="-120"/>
                          <a:ea typeface="微軟正黑體 Light" panose="020B0304030504040204" pitchFamily="34" charset="-120"/>
                        </a:rPr>
                        <a:t>年</a:t>
                      </a:r>
                      <a:r>
                        <a:rPr lang="en-US" altLang="zh-TW" sz="1600" b="1" dirty="0">
                          <a:latin typeface="微軟正黑體 Light" panose="020B0304030504040204" pitchFamily="34" charset="-120"/>
                          <a:ea typeface="微軟正黑體 Light" panose="020B0304030504040204" pitchFamily="34" charset="-120"/>
                        </a:rPr>
                        <a:t>__</a:t>
                      </a:r>
                      <a:r>
                        <a:rPr lang="zh-TW" altLang="en-US" sz="1600" b="1" dirty="0">
                          <a:latin typeface="微軟正黑體 Light" panose="020B0304030504040204" pitchFamily="34" charset="-120"/>
                          <a:ea typeface="微軟正黑體 Light" panose="020B0304030504040204" pitchFamily="34" charset="-120"/>
                        </a:rPr>
                        <a:t>月</a:t>
                      </a:r>
                      <a:r>
                        <a:rPr lang="en-US" altLang="zh-TW" sz="1600" b="1" dirty="0">
                          <a:latin typeface="微軟正黑體 Light" panose="020B0304030504040204" pitchFamily="34" charset="-120"/>
                          <a:ea typeface="微軟正黑體 Light" panose="020B0304030504040204" pitchFamily="34" charset="-120"/>
                        </a:rPr>
                        <a:t>__</a:t>
                      </a:r>
                      <a:r>
                        <a:rPr lang="zh-TW" altLang="en-US" sz="1600" b="1" dirty="0">
                          <a:latin typeface="微軟正黑體 Light" panose="020B0304030504040204" pitchFamily="34" charset="-120"/>
                          <a:ea typeface="微軟正黑體 Light" panose="020B0304030504040204" pitchFamily="34" charset="-120"/>
                        </a:rPr>
                        <a:t>日之前申請開工，開工後</a:t>
                      </a:r>
                      <a:r>
                        <a:rPr lang="en-US" altLang="zh-TW" sz="1600" b="1" dirty="0">
                          <a:latin typeface="微軟正黑體 Light" panose="020B0304030504040204" pitchFamily="34" charset="-120"/>
                          <a:ea typeface="微軟正黑體 Light" panose="020B0304030504040204" pitchFamily="34" charset="-120"/>
                        </a:rPr>
                        <a:t>36</a:t>
                      </a:r>
                      <a:r>
                        <a:rPr lang="zh-TW" altLang="en-US" sz="1600" b="1" dirty="0">
                          <a:latin typeface="微軟正黑體 Light" panose="020B0304030504040204" pitchFamily="34" charset="-120"/>
                          <a:ea typeface="微軟正黑體 Light" panose="020B0304030504040204" pitchFamily="34" charset="-120"/>
                        </a:rPr>
                        <a:t>個月內完成主建物、附屬建物及使用執照所定之必要設施，並取得使用執照。但有下列情事之一者，得順延其期間：</a:t>
                      </a:r>
                    </a:p>
                    <a:p>
                      <a:pPr marL="0" indent="85725">
                        <a:spcBef>
                          <a:spcPts val="600"/>
                        </a:spcBef>
                      </a:pPr>
                      <a:r>
                        <a:rPr lang="zh-TW" altLang="en-US" sz="1600" b="1" dirty="0">
                          <a:latin typeface="微軟正黑體 Light" panose="020B0304030504040204" pitchFamily="34" charset="-120"/>
                          <a:ea typeface="微軟正黑體 Light" panose="020B0304030504040204" pitchFamily="34" charset="-120"/>
                        </a:rPr>
                        <a:t>１、因天災地變、疫情等不可抗力之事由，致賣方不能施工者，其停工期間。</a:t>
                      </a:r>
                    </a:p>
                    <a:p>
                      <a:pPr marL="0" indent="85725">
                        <a:spcBef>
                          <a:spcPts val="600"/>
                        </a:spcBef>
                      </a:pPr>
                      <a:r>
                        <a:rPr lang="zh-TW" altLang="en-US" sz="1600" b="1" dirty="0">
                          <a:latin typeface="微軟正黑體 Light" panose="020B0304030504040204" pitchFamily="34" charset="-120"/>
                          <a:ea typeface="微軟正黑體 Light" panose="020B0304030504040204" pitchFamily="34" charset="-120"/>
                        </a:rPr>
                        <a:t>２、因政府法令變更或其他如勞工罷工、鄰房糾紛等非可歸責於賣方之事由發生時，其影響期間。</a:t>
                      </a:r>
                      <a:endParaRPr lang="en-US" altLang="zh-TW" sz="1600" b="1" dirty="0">
                        <a:latin typeface="微軟正黑體 Light" panose="020B0304030504040204" pitchFamily="34" charset="-120"/>
                        <a:ea typeface="微軟正黑體 Light" panose="020B0304030504040204" pitchFamily="34" charset="-120"/>
                      </a:endParaRPr>
                    </a:p>
                    <a:p>
                      <a:pPr marL="0" indent="0">
                        <a:spcBef>
                          <a:spcPts val="600"/>
                        </a:spcBef>
                      </a:pPr>
                      <a:r>
                        <a:rPr lang="zh-TW" altLang="en-US" sz="1600" b="1" dirty="0">
                          <a:latin typeface="微軟正黑體 Light" panose="020B0304030504040204" pitchFamily="34" charset="-120"/>
                          <a:ea typeface="微軟正黑體 Light" panose="020B0304030504040204" pitchFamily="34" charset="-120"/>
                        </a:rPr>
                        <a:t>（二）其他可歸於買方之事由，至賣方延遲完工者 。</a:t>
                      </a:r>
                    </a:p>
                    <a:p>
                      <a:pPr marL="85725" indent="-85725">
                        <a:spcBef>
                          <a:spcPts val="600"/>
                        </a:spcBef>
                      </a:pPr>
                      <a:r>
                        <a:rPr lang="zh-TW" altLang="en-US" sz="1600" b="1" dirty="0">
                          <a:latin typeface="微軟正黑體 Light" panose="020B0304030504040204" pitchFamily="34" charset="-120"/>
                          <a:ea typeface="微軟正黑體 Light" panose="020B0304030504040204" pitchFamily="34" charset="-120"/>
                        </a:rPr>
                        <a:t>（三）賣方如逾前款期限未開工或未取得使用執照者，每逾一日應按已繳房屋價款依萬分之五單利計算遲延利息予買方。若逾期三個月仍未開工或未取得使用執照，視同賣方違約，雙方同意依違約之處罰規定處理。</a:t>
                      </a:r>
                      <a:endParaRPr lang="en-US" altLang="zh-TW" sz="1600" b="1" dirty="0">
                        <a:latin typeface="微軟正黑體 Light" panose="020B0304030504040204" pitchFamily="34" charset="-120"/>
                        <a:ea typeface="微軟正黑體 Light" panose="020B0304030504040204" pitchFamily="34" charset="-120"/>
                      </a:endParaRPr>
                    </a:p>
                    <a:p>
                      <a:pPr marL="85725" indent="-85725">
                        <a:spcBef>
                          <a:spcPts val="600"/>
                        </a:spcBef>
                      </a:pPr>
                      <a:endParaRPr lang="zh-TW" altLang="en-US" sz="1400" dirty="0">
                        <a:latin typeface="微軟正黑體 Light" panose="020B0304030504040204" pitchFamily="34" charset="-120"/>
                        <a:ea typeface="微軟正黑體 Light" panose="020B0304030504040204" pitchFamily="34" charset="-120"/>
                      </a:endParaRPr>
                    </a:p>
                    <a:p>
                      <a:pPr marL="720725" indent="-93663"/>
                      <a:endParaRPr lang="zh-TW" altLang="en-US" sz="1400" dirty="0">
                        <a:latin typeface="微軟正黑體 Light" panose="020B0304030504040204" pitchFamily="34" charset="-120"/>
                        <a:ea typeface="微軟正黑體 Light" panose="020B0304030504040204" pitchFamily="34" charset="-120"/>
                      </a:endParaRPr>
                    </a:p>
                  </a:txBody>
                  <a:tcPr>
                    <a:solidFill>
                      <a:srgbClr val="F3AA79">
                        <a:alpha val="20000"/>
                      </a:srgbClr>
                    </a:solidFill>
                  </a:tcPr>
                </a:tc>
                <a:extLst>
                  <a:ext uri="{0D108BD9-81ED-4DB2-BD59-A6C34878D82A}">
                    <a16:rowId xmlns:a16="http://schemas.microsoft.com/office/drawing/2014/main" val="3960543423"/>
                  </a:ext>
                </a:extLst>
              </a:tr>
            </a:tbl>
          </a:graphicData>
        </a:graphic>
      </p:graphicFrame>
      <p:sp>
        <p:nvSpPr>
          <p:cNvPr id="13" name="文字方塊 12">
            <a:extLst>
              <a:ext uri="{FF2B5EF4-FFF2-40B4-BE49-F238E27FC236}">
                <a16:creationId xmlns:a16="http://schemas.microsoft.com/office/drawing/2014/main" id="{167A43C4-12BF-1A17-D37E-A2B1AEC18F0A}"/>
              </a:ext>
            </a:extLst>
          </p:cNvPr>
          <p:cNvSpPr txBox="1"/>
          <p:nvPr/>
        </p:nvSpPr>
        <p:spPr>
          <a:xfrm>
            <a:off x="6890796" y="4842072"/>
            <a:ext cx="3331377" cy="369332"/>
          </a:xfrm>
          <a:prstGeom prst="rect">
            <a:avLst/>
          </a:prstGeom>
          <a:solidFill>
            <a:srgbClr val="C3FDE7">
              <a:alpha val="75000"/>
            </a:srgbClr>
          </a:solidFill>
          <a:effectLst>
            <a:softEdge rad="114300"/>
          </a:effectLst>
        </p:spPr>
        <p:txBody>
          <a:bodyPr wrap="square" rtlCol="0">
            <a:spAutoFit/>
          </a:bodyPr>
          <a:lstStyle/>
          <a:p>
            <a:r>
              <a:rPr lang="zh-TW" altLang="en-US" b="1" dirty="0">
                <a:solidFill>
                  <a:srgbClr val="0070C0"/>
                </a:solidFill>
                <a:latin typeface="微軟正黑體 Light" panose="020B0304030504040204" pitchFamily="34" charset="-120"/>
                <a:ea typeface="微軟正黑體 Light" panose="020B0304030504040204" pitchFamily="34" charset="-120"/>
              </a:rPr>
              <a:t>任意擴張例外順延期間的範圍</a:t>
            </a:r>
            <a:r>
              <a:rPr lang="zh-TW" altLang="en-US" dirty="0">
                <a:solidFill>
                  <a:srgbClr val="0070C0"/>
                </a:solidFill>
                <a:latin typeface="微軟正黑體 Light" panose="020B0304030504040204" pitchFamily="34" charset="-120"/>
                <a:ea typeface="微軟正黑體 Light" panose="020B0304030504040204" pitchFamily="34" charset="-120"/>
              </a:rPr>
              <a:t>。</a:t>
            </a:r>
          </a:p>
        </p:txBody>
      </p:sp>
      <p:sp>
        <p:nvSpPr>
          <p:cNvPr id="14" name="文字方塊 13">
            <a:extLst>
              <a:ext uri="{FF2B5EF4-FFF2-40B4-BE49-F238E27FC236}">
                <a16:creationId xmlns:a16="http://schemas.microsoft.com/office/drawing/2014/main" id="{328BB0B7-7BD0-2D9B-0268-BF80D67C9D6B}"/>
              </a:ext>
            </a:extLst>
          </p:cNvPr>
          <p:cNvSpPr txBox="1"/>
          <p:nvPr/>
        </p:nvSpPr>
        <p:spPr>
          <a:xfrm>
            <a:off x="5055373" y="3332225"/>
            <a:ext cx="5562585" cy="369332"/>
          </a:xfrm>
          <a:prstGeom prst="rect">
            <a:avLst/>
          </a:prstGeom>
          <a:solidFill>
            <a:srgbClr val="C3FDE7">
              <a:alpha val="75000"/>
            </a:srgbClr>
          </a:solidFill>
          <a:effectLst>
            <a:softEdge rad="114300"/>
          </a:effectLst>
        </p:spPr>
        <p:txBody>
          <a:bodyPr wrap="square" rtlCol="0">
            <a:spAutoFit/>
          </a:bodyPr>
          <a:lstStyle/>
          <a:p>
            <a:r>
              <a:rPr lang="en-US" altLang="zh-TW" b="1" dirty="0">
                <a:solidFill>
                  <a:srgbClr val="0070C0"/>
                </a:solidFill>
                <a:latin typeface="微軟正黑體 Light" panose="020B0304030504040204" pitchFamily="34" charset="-120"/>
                <a:ea typeface="微軟正黑體 Light" panose="020B0304030504040204" pitchFamily="34" charset="-120"/>
              </a:rPr>
              <a:t>1.</a:t>
            </a:r>
            <a:r>
              <a:rPr lang="zh-TW" altLang="en-US" b="1" dirty="0">
                <a:solidFill>
                  <a:srgbClr val="0070C0"/>
                </a:solidFill>
                <a:latin typeface="微軟正黑體 Light" panose="020B0304030504040204" pitchFamily="34" charset="-120"/>
                <a:ea typeface="微軟正黑體 Light" panose="020B0304030504040204" pitchFamily="34" charset="-120"/>
              </a:rPr>
              <a:t>將開工擴張為</a:t>
            </a:r>
            <a:r>
              <a:rPr lang="en-US" altLang="zh-TW" b="1" dirty="0">
                <a:solidFill>
                  <a:srgbClr val="0070C0"/>
                </a:solidFill>
                <a:latin typeface="微軟正黑體 Light" panose="020B0304030504040204" pitchFamily="34" charset="-120"/>
                <a:ea typeface="微軟正黑體 Light" panose="020B0304030504040204" pitchFamily="34" charset="-120"/>
              </a:rPr>
              <a:t>【</a:t>
            </a:r>
            <a:r>
              <a:rPr lang="zh-TW" altLang="en-US" b="1" dirty="0">
                <a:solidFill>
                  <a:srgbClr val="0070C0"/>
                </a:solidFill>
                <a:latin typeface="微軟正黑體 Light" panose="020B0304030504040204" pitchFamily="34" charset="-120"/>
                <a:ea typeface="微軟正黑體 Light" panose="020B0304030504040204" pitchFamily="34" charset="-120"/>
              </a:rPr>
              <a:t>申請開工</a:t>
            </a:r>
            <a:r>
              <a:rPr lang="en-US" altLang="zh-TW" b="1" dirty="0">
                <a:solidFill>
                  <a:srgbClr val="0070C0"/>
                </a:solidFill>
                <a:latin typeface="微軟正黑體 Light" panose="020B0304030504040204" pitchFamily="34" charset="-120"/>
                <a:ea typeface="微軟正黑體 Light" panose="020B0304030504040204" pitchFamily="34" charset="-120"/>
              </a:rPr>
              <a:t>】</a:t>
            </a:r>
            <a:r>
              <a:rPr lang="zh-TW" altLang="en-US" b="1" dirty="0">
                <a:solidFill>
                  <a:srgbClr val="0070C0"/>
                </a:solidFill>
                <a:latin typeface="微軟正黑體 Light" panose="020B0304030504040204" pitchFamily="34" charset="-120"/>
                <a:ea typeface="微軟正黑體 Light" panose="020B0304030504040204" pitchFamily="34" charset="-120"/>
              </a:rPr>
              <a:t>  </a:t>
            </a:r>
            <a:r>
              <a:rPr lang="en-US" altLang="zh-TW" b="1" dirty="0">
                <a:solidFill>
                  <a:srgbClr val="0070C0"/>
                </a:solidFill>
                <a:latin typeface="微軟正黑體 Light" panose="020B0304030504040204" pitchFamily="34" charset="-120"/>
                <a:ea typeface="微軟正黑體 Light" panose="020B0304030504040204" pitchFamily="34" charset="-120"/>
              </a:rPr>
              <a:t>2.</a:t>
            </a:r>
            <a:r>
              <a:rPr lang="zh-TW" altLang="en-US" b="1" dirty="0">
                <a:solidFill>
                  <a:srgbClr val="0070C0"/>
                </a:solidFill>
                <a:latin typeface="微軟正黑體 Light" panose="020B0304030504040204" pitchFamily="34" charset="-120"/>
                <a:ea typeface="微軟正黑體 Light" panose="020B0304030504040204" pitchFamily="34" charset="-120"/>
              </a:rPr>
              <a:t>未明確記載完工日期</a:t>
            </a:r>
          </a:p>
        </p:txBody>
      </p:sp>
      <p:sp>
        <p:nvSpPr>
          <p:cNvPr id="5" name="文字方塊 4">
            <a:extLst>
              <a:ext uri="{FF2B5EF4-FFF2-40B4-BE49-F238E27FC236}">
                <a16:creationId xmlns:a16="http://schemas.microsoft.com/office/drawing/2014/main" id="{BA19CB36-C041-2A9A-F473-64BCE64EEDC6}"/>
              </a:ext>
            </a:extLst>
          </p:cNvPr>
          <p:cNvSpPr txBox="1"/>
          <p:nvPr/>
        </p:nvSpPr>
        <p:spPr>
          <a:xfrm>
            <a:off x="5536738" y="5800241"/>
            <a:ext cx="5789765" cy="369332"/>
          </a:xfrm>
          <a:prstGeom prst="rect">
            <a:avLst/>
          </a:prstGeom>
          <a:solidFill>
            <a:srgbClr val="C3FDE7">
              <a:alpha val="75000"/>
            </a:srgbClr>
          </a:solidFill>
          <a:effectLst>
            <a:softEdge rad="114300"/>
          </a:effectLst>
        </p:spPr>
        <p:txBody>
          <a:bodyPr wrap="square" rtlCol="0">
            <a:spAutoFit/>
          </a:bodyPr>
          <a:lstStyle/>
          <a:p>
            <a:r>
              <a:rPr lang="zh-TW" altLang="en-US" b="1" dirty="0">
                <a:solidFill>
                  <a:srgbClr val="0070C0"/>
                </a:solidFill>
                <a:latin typeface="微軟正黑體 Light" panose="020B0304030504040204" pitchFamily="34" charset="-120"/>
                <a:ea typeface="微軟正黑體 Light" panose="020B0304030504040204" pitchFamily="34" charset="-120"/>
              </a:rPr>
              <a:t>土地、房屋分別立契，但土地契約未有逾期完工的約定</a:t>
            </a:r>
            <a:r>
              <a:rPr lang="zh-TW" altLang="en-US" dirty="0">
                <a:solidFill>
                  <a:srgbClr val="0070C0"/>
                </a:solidFill>
                <a:latin typeface="微軟正黑體 Light" panose="020B0304030504040204" pitchFamily="34" charset="-120"/>
                <a:ea typeface="微軟正黑體 Light" panose="020B0304030504040204" pitchFamily="34" charset="-120"/>
              </a:rPr>
              <a:t>。</a:t>
            </a:r>
          </a:p>
        </p:txBody>
      </p:sp>
      <p:sp>
        <p:nvSpPr>
          <p:cNvPr id="6" name="橢圓 5">
            <a:extLst>
              <a:ext uri="{FF2B5EF4-FFF2-40B4-BE49-F238E27FC236}">
                <a16:creationId xmlns:a16="http://schemas.microsoft.com/office/drawing/2014/main" id="{72B8D918-760C-1BF1-D667-7773FC5D6BBB}"/>
              </a:ext>
            </a:extLst>
          </p:cNvPr>
          <p:cNvSpPr/>
          <p:nvPr/>
        </p:nvSpPr>
        <p:spPr>
          <a:xfrm>
            <a:off x="3852909" y="4270159"/>
            <a:ext cx="488549" cy="239697"/>
          </a:xfrm>
          <a:custGeom>
            <a:avLst/>
            <a:gdLst>
              <a:gd name="csX0" fmla="*/ 0 w 488549"/>
              <a:gd name="csY0" fmla="*/ 119849 h 239697"/>
              <a:gd name="csX1" fmla="*/ 244275 w 488549"/>
              <a:gd name="csY1" fmla="*/ 0 h 239697"/>
              <a:gd name="csX2" fmla="*/ 488550 w 488549"/>
              <a:gd name="csY2" fmla="*/ 119849 h 239697"/>
              <a:gd name="csX3" fmla="*/ 244275 w 488549"/>
              <a:gd name="csY3" fmla="*/ 239698 h 239697"/>
              <a:gd name="csX4" fmla="*/ 0 w 488549"/>
              <a:gd name="csY4" fmla="*/ 119849 h 239697"/>
            </a:gdLst>
            <a:ahLst/>
            <a:cxnLst>
              <a:cxn ang="0">
                <a:pos x="csX0" y="csY0"/>
              </a:cxn>
              <a:cxn ang="0">
                <a:pos x="csX1" y="csY1"/>
              </a:cxn>
              <a:cxn ang="0">
                <a:pos x="csX2" y="csY2"/>
              </a:cxn>
              <a:cxn ang="0">
                <a:pos x="csX3" y="csY3"/>
              </a:cxn>
              <a:cxn ang="0">
                <a:pos x="csX4" y="csY4"/>
              </a:cxn>
            </a:cxnLst>
            <a:rect l="l" t="t" r="r" b="b"/>
            <a:pathLst>
              <a:path w="488549" h="239697" extrusionOk="0">
                <a:moveTo>
                  <a:pt x="0" y="119849"/>
                </a:moveTo>
                <a:cubicBezTo>
                  <a:pt x="-4408" y="41337"/>
                  <a:pt x="108363" y="-12174"/>
                  <a:pt x="244275" y="0"/>
                </a:cubicBezTo>
                <a:cubicBezTo>
                  <a:pt x="372306" y="-1666"/>
                  <a:pt x="483328" y="54642"/>
                  <a:pt x="488550" y="119849"/>
                </a:cubicBezTo>
                <a:cubicBezTo>
                  <a:pt x="495279" y="200276"/>
                  <a:pt x="403760" y="229489"/>
                  <a:pt x="244275" y="239698"/>
                </a:cubicBezTo>
                <a:cubicBezTo>
                  <a:pt x="125010" y="240438"/>
                  <a:pt x="978" y="197208"/>
                  <a:pt x="0" y="119849"/>
                </a:cubicBezTo>
                <a:close/>
              </a:path>
            </a:pathLst>
          </a:custGeom>
          <a:noFill/>
          <a:ln w="22225" cap="rnd">
            <a:solidFill>
              <a:srgbClr val="FF0000">
                <a:alpha val="71000"/>
              </a:srgbClr>
            </a:solidFill>
            <a:prstDash val="solid"/>
            <a:extLst>
              <a:ext uri="{C807C97D-BFC1-408E-A445-0C87EB9F89A2}">
                <ask:lineSketchStyleProps xmlns:ask="http://schemas.microsoft.com/office/drawing/2018/sketchyshapes" xmlns="" sd="264327539">
                  <a:prstGeom prst="ellipse">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endParaRPr lang="zh-TW" altLang="en-US" sz="3200" b="1" dirty="0">
              <a:solidFill>
                <a:schemeClr val="tx1"/>
              </a:solidFill>
              <a:latin typeface="標楷體" panose="03000509000000000000" pitchFamily="65" charset="-120"/>
              <a:ea typeface="標楷體" panose="03000509000000000000" pitchFamily="65" charset="-120"/>
            </a:endParaRPr>
          </a:p>
        </p:txBody>
      </p:sp>
      <p:sp>
        <p:nvSpPr>
          <p:cNvPr id="7" name="橢圓 6">
            <a:extLst>
              <a:ext uri="{FF2B5EF4-FFF2-40B4-BE49-F238E27FC236}">
                <a16:creationId xmlns:a16="http://schemas.microsoft.com/office/drawing/2014/main" id="{D7C3864C-F046-21C7-2141-F2777C5FA1BF}"/>
              </a:ext>
            </a:extLst>
          </p:cNvPr>
          <p:cNvSpPr/>
          <p:nvPr/>
        </p:nvSpPr>
        <p:spPr>
          <a:xfrm>
            <a:off x="5919316" y="4592275"/>
            <a:ext cx="884215" cy="208853"/>
          </a:xfrm>
          <a:custGeom>
            <a:avLst/>
            <a:gdLst>
              <a:gd name="csX0" fmla="*/ 0 w 884215"/>
              <a:gd name="csY0" fmla="*/ 104427 h 208853"/>
              <a:gd name="csX1" fmla="*/ 442108 w 884215"/>
              <a:gd name="csY1" fmla="*/ 0 h 208853"/>
              <a:gd name="csX2" fmla="*/ 884216 w 884215"/>
              <a:gd name="csY2" fmla="*/ 104427 h 208853"/>
              <a:gd name="csX3" fmla="*/ 442108 w 884215"/>
              <a:gd name="csY3" fmla="*/ 208854 h 208853"/>
              <a:gd name="csX4" fmla="*/ 0 w 884215"/>
              <a:gd name="csY4" fmla="*/ 104427 h 208853"/>
            </a:gdLst>
            <a:ahLst/>
            <a:cxnLst>
              <a:cxn ang="0">
                <a:pos x="csX0" y="csY0"/>
              </a:cxn>
              <a:cxn ang="0">
                <a:pos x="csX1" y="csY1"/>
              </a:cxn>
              <a:cxn ang="0">
                <a:pos x="csX2" y="csY2"/>
              </a:cxn>
              <a:cxn ang="0">
                <a:pos x="csX3" y="csY3"/>
              </a:cxn>
              <a:cxn ang="0">
                <a:pos x="csX4" y="csY4"/>
              </a:cxn>
            </a:cxnLst>
            <a:rect l="l" t="t" r="r" b="b"/>
            <a:pathLst>
              <a:path w="884215" h="208853" extrusionOk="0">
                <a:moveTo>
                  <a:pt x="0" y="104427"/>
                </a:moveTo>
                <a:cubicBezTo>
                  <a:pt x="2635" y="26936"/>
                  <a:pt x="230935" y="26580"/>
                  <a:pt x="442108" y="0"/>
                </a:cubicBezTo>
                <a:cubicBezTo>
                  <a:pt x="684159" y="-801"/>
                  <a:pt x="886142" y="40000"/>
                  <a:pt x="884216" y="104427"/>
                </a:cubicBezTo>
                <a:cubicBezTo>
                  <a:pt x="907568" y="146665"/>
                  <a:pt x="684022" y="214603"/>
                  <a:pt x="442108" y="208854"/>
                </a:cubicBezTo>
                <a:cubicBezTo>
                  <a:pt x="196501" y="213573"/>
                  <a:pt x="7313" y="155668"/>
                  <a:pt x="0" y="104427"/>
                </a:cubicBezTo>
                <a:close/>
              </a:path>
            </a:pathLst>
          </a:custGeom>
          <a:noFill/>
          <a:ln w="22225" cap="rnd">
            <a:solidFill>
              <a:srgbClr val="FF0000">
                <a:alpha val="71000"/>
              </a:srgbClr>
            </a:solidFill>
            <a:prstDash val="solid"/>
            <a:extLst>
              <a:ext uri="{C807C97D-BFC1-408E-A445-0C87EB9F89A2}">
                <ask:lineSketchStyleProps xmlns:ask="http://schemas.microsoft.com/office/drawing/2018/sketchyshapes" xmlns="" sd="4266498984">
                  <a:prstGeom prst="ellipse">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endParaRPr lang="zh-TW" altLang="en-US" sz="3200" b="1" dirty="0">
              <a:solidFill>
                <a:schemeClr val="tx1"/>
              </a:solidFill>
              <a:latin typeface="標楷體" panose="03000509000000000000" pitchFamily="65" charset="-120"/>
              <a:ea typeface="標楷體" panose="03000509000000000000" pitchFamily="65" charset="-120"/>
            </a:endParaRPr>
          </a:p>
        </p:txBody>
      </p:sp>
      <p:sp>
        <p:nvSpPr>
          <p:cNvPr id="8" name="橢圓 7">
            <a:extLst>
              <a:ext uri="{FF2B5EF4-FFF2-40B4-BE49-F238E27FC236}">
                <a16:creationId xmlns:a16="http://schemas.microsoft.com/office/drawing/2014/main" id="{B3FA5853-1946-2150-9B16-8BA141B79E6E}"/>
              </a:ext>
            </a:extLst>
          </p:cNvPr>
          <p:cNvSpPr/>
          <p:nvPr/>
        </p:nvSpPr>
        <p:spPr>
          <a:xfrm>
            <a:off x="4856085" y="4592328"/>
            <a:ext cx="975966" cy="208853"/>
          </a:xfrm>
          <a:custGeom>
            <a:avLst/>
            <a:gdLst>
              <a:gd name="csX0" fmla="*/ 0 w 975966"/>
              <a:gd name="csY0" fmla="*/ 104427 h 208853"/>
              <a:gd name="csX1" fmla="*/ 487983 w 975966"/>
              <a:gd name="csY1" fmla="*/ 0 h 208853"/>
              <a:gd name="csX2" fmla="*/ 975966 w 975966"/>
              <a:gd name="csY2" fmla="*/ 104427 h 208853"/>
              <a:gd name="csX3" fmla="*/ 487983 w 975966"/>
              <a:gd name="csY3" fmla="*/ 208854 h 208853"/>
              <a:gd name="csX4" fmla="*/ 0 w 975966"/>
              <a:gd name="csY4" fmla="*/ 104427 h 208853"/>
            </a:gdLst>
            <a:ahLst/>
            <a:cxnLst>
              <a:cxn ang="0">
                <a:pos x="csX0" y="csY0"/>
              </a:cxn>
              <a:cxn ang="0">
                <a:pos x="csX1" y="csY1"/>
              </a:cxn>
              <a:cxn ang="0">
                <a:pos x="csX2" y="csY2"/>
              </a:cxn>
              <a:cxn ang="0">
                <a:pos x="csX3" y="csY3"/>
              </a:cxn>
              <a:cxn ang="0">
                <a:pos x="csX4" y="csY4"/>
              </a:cxn>
            </a:cxnLst>
            <a:rect l="l" t="t" r="r" b="b"/>
            <a:pathLst>
              <a:path w="975966" h="208853" extrusionOk="0">
                <a:moveTo>
                  <a:pt x="0" y="104427"/>
                </a:moveTo>
                <a:cubicBezTo>
                  <a:pt x="-20652" y="22468"/>
                  <a:pt x="243533" y="-9097"/>
                  <a:pt x="487983" y="0"/>
                </a:cubicBezTo>
                <a:cubicBezTo>
                  <a:pt x="747134" y="5818"/>
                  <a:pt x="979063" y="45830"/>
                  <a:pt x="975966" y="104427"/>
                </a:cubicBezTo>
                <a:cubicBezTo>
                  <a:pt x="970225" y="150654"/>
                  <a:pt x="744394" y="249602"/>
                  <a:pt x="487983" y="208854"/>
                </a:cubicBezTo>
                <a:cubicBezTo>
                  <a:pt x="220566" y="205973"/>
                  <a:pt x="4893" y="161697"/>
                  <a:pt x="0" y="104427"/>
                </a:cubicBezTo>
                <a:close/>
              </a:path>
            </a:pathLst>
          </a:custGeom>
          <a:noFill/>
          <a:ln w="22225" cap="rnd">
            <a:solidFill>
              <a:srgbClr val="FF0000">
                <a:alpha val="71000"/>
              </a:srgbClr>
            </a:solidFill>
            <a:prstDash val="solid"/>
            <a:extLst>
              <a:ext uri="{C807C97D-BFC1-408E-A445-0C87EB9F89A2}">
                <ask:lineSketchStyleProps xmlns:ask="http://schemas.microsoft.com/office/drawing/2018/sketchyshapes" xmlns="" sd="879248734">
                  <a:prstGeom prst="ellipse">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endParaRPr lang="zh-TW" altLang="en-US" sz="3200" b="1" dirty="0">
              <a:solidFill>
                <a:schemeClr val="tx1"/>
              </a:solidFill>
              <a:latin typeface="標楷體" panose="03000509000000000000" pitchFamily="65" charset="-120"/>
              <a:ea typeface="標楷體" panose="03000509000000000000" pitchFamily="65" charset="-120"/>
            </a:endParaRPr>
          </a:p>
        </p:txBody>
      </p:sp>
      <p:sp>
        <p:nvSpPr>
          <p:cNvPr id="10" name="橢圓 9">
            <a:extLst>
              <a:ext uri="{FF2B5EF4-FFF2-40B4-BE49-F238E27FC236}">
                <a16:creationId xmlns:a16="http://schemas.microsoft.com/office/drawing/2014/main" id="{E34038B9-6D33-005C-547D-55D8356EF859}"/>
              </a:ext>
            </a:extLst>
          </p:cNvPr>
          <p:cNvSpPr/>
          <p:nvPr/>
        </p:nvSpPr>
        <p:spPr>
          <a:xfrm>
            <a:off x="8610600" y="3676527"/>
            <a:ext cx="748800" cy="308413"/>
          </a:xfrm>
          <a:custGeom>
            <a:avLst/>
            <a:gdLst>
              <a:gd name="csX0" fmla="*/ 0 w 748800"/>
              <a:gd name="csY0" fmla="*/ 154207 h 308413"/>
              <a:gd name="csX1" fmla="*/ 374400 w 748800"/>
              <a:gd name="csY1" fmla="*/ 0 h 308413"/>
              <a:gd name="csX2" fmla="*/ 748800 w 748800"/>
              <a:gd name="csY2" fmla="*/ 154207 h 308413"/>
              <a:gd name="csX3" fmla="*/ 374400 w 748800"/>
              <a:gd name="csY3" fmla="*/ 308414 h 308413"/>
              <a:gd name="csX4" fmla="*/ 0 w 748800"/>
              <a:gd name="csY4" fmla="*/ 154207 h 308413"/>
            </a:gdLst>
            <a:ahLst/>
            <a:cxnLst>
              <a:cxn ang="0">
                <a:pos x="csX0" y="csY0"/>
              </a:cxn>
              <a:cxn ang="0">
                <a:pos x="csX1" y="csY1"/>
              </a:cxn>
              <a:cxn ang="0">
                <a:pos x="csX2" y="csY2"/>
              </a:cxn>
              <a:cxn ang="0">
                <a:pos x="csX3" y="csY3"/>
              </a:cxn>
              <a:cxn ang="0">
                <a:pos x="csX4" y="csY4"/>
              </a:cxn>
            </a:cxnLst>
            <a:rect l="l" t="t" r="r" b="b"/>
            <a:pathLst>
              <a:path w="748800" h="308413" extrusionOk="0">
                <a:moveTo>
                  <a:pt x="0" y="154207"/>
                </a:moveTo>
                <a:cubicBezTo>
                  <a:pt x="-26615" y="52624"/>
                  <a:pt x="127339" y="15120"/>
                  <a:pt x="374400" y="0"/>
                </a:cubicBezTo>
                <a:cubicBezTo>
                  <a:pt x="597029" y="3338"/>
                  <a:pt x="730579" y="69620"/>
                  <a:pt x="748800" y="154207"/>
                </a:cubicBezTo>
                <a:cubicBezTo>
                  <a:pt x="737578" y="250332"/>
                  <a:pt x="574149" y="347249"/>
                  <a:pt x="374400" y="308414"/>
                </a:cubicBezTo>
                <a:cubicBezTo>
                  <a:pt x="161282" y="304943"/>
                  <a:pt x="13333" y="245744"/>
                  <a:pt x="0" y="154207"/>
                </a:cubicBezTo>
                <a:close/>
              </a:path>
            </a:pathLst>
          </a:custGeom>
          <a:noFill/>
          <a:ln w="22225" cap="rnd">
            <a:solidFill>
              <a:srgbClr val="FF0000">
                <a:alpha val="71000"/>
              </a:srgbClr>
            </a:solidFill>
            <a:prstDash val="solid"/>
            <a:extLst>
              <a:ext uri="{C807C97D-BFC1-408E-A445-0C87EB9F89A2}">
                <ask:lineSketchStyleProps xmlns:ask="http://schemas.microsoft.com/office/drawing/2018/sketchyshapes" xmlns="" sd="1219033472">
                  <a:prstGeom prst="ellipse">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endParaRPr lang="zh-TW" altLang="en-US" sz="3200" b="1" dirty="0">
              <a:solidFill>
                <a:schemeClr val="tx1"/>
              </a:solidFill>
              <a:latin typeface="標楷體" panose="03000509000000000000" pitchFamily="65" charset="-120"/>
              <a:ea typeface="標楷體" panose="03000509000000000000" pitchFamily="65" charset="-120"/>
            </a:endParaRPr>
          </a:p>
        </p:txBody>
      </p:sp>
      <p:sp>
        <p:nvSpPr>
          <p:cNvPr id="11" name="橢圓 10">
            <a:extLst>
              <a:ext uri="{FF2B5EF4-FFF2-40B4-BE49-F238E27FC236}">
                <a16:creationId xmlns:a16="http://schemas.microsoft.com/office/drawing/2014/main" id="{6734D603-A1F9-D1E1-4E60-7DA0A2147C2A}"/>
              </a:ext>
            </a:extLst>
          </p:cNvPr>
          <p:cNvSpPr/>
          <p:nvPr/>
        </p:nvSpPr>
        <p:spPr>
          <a:xfrm>
            <a:off x="6890796" y="3657132"/>
            <a:ext cx="577971" cy="327808"/>
          </a:xfrm>
          <a:custGeom>
            <a:avLst/>
            <a:gdLst>
              <a:gd name="csX0" fmla="*/ 0 w 577971"/>
              <a:gd name="csY0" fmla="*/ 163904 h 327808"/>
              <a:gd name="csX1" fmla="*/ 288986 w 577971"/>
              <a:gd name="csY1" fmla="*/ 0 h 327808"/>
              <a:gd name="csX2" fmla="*/ 577972 w 577971"/>
              <a:gd name="csY2" fmla="*/ 163904 h 327808"/>
              <a:gd name="csX3" fmla="*/ 288986 w 577971"/>
              <a:gd name="csY3" fmla="*/ 327808 h 327808"/>
              <a:gd name="csX4" fmla="*/ 0 w 577971"/>
              <a:gd name="csY4" fmla="*/ 163904 h 327808"/>
            </a:gdLst>
            <a:ahLst/>
            <a:cxnLst>
              <a:cxn ang="0">
                <a:pos x="csX0" y="csY0"/>
              </a:cxn>
              <a:cxn ang="0">
                <a:pos x="csX1" y="csY1"/>
              </a:cxn>
              <a:cxn ang="0">
                <a:pos x="csX2" y="csY2"/>
              </a:cxn>
              <a:cxn ang="0">
                <a:pos x="csX3" y="csY3"/>
              </a:cxn>
              <a:cxn ang="0">
                <a:pos x="csX4" y="csY4"/>
              </a:cxn>
            </a:cxnLst>
            <a:rect l="l" t="t" r="r" b="b"/>
            <a:pathLst>
              <a:path w="577971" h="327808" extrusionOk="0">
                <a:moveTo>
                  <a:pt x="0" y="163904"/>
                </a:moveTo>
                <a:cubicBezTo>
                  <a:pt x="-10790" y="73844"/>
                  <a:pt x="136234" y="6735"/>
                  <a:pt x="288986" y="0"/>
                </a:cubicBezTo>
                <a:cubicBezTo>
                  <a:pt x="454999" y="13156"/>
                  <a:pt x="578676" y="94854"/>
                  <a:pt x="577972" y="163904"/>
                </a:cubicBezTo>
                <a:cubicBezTo>
                  <a:pt x="559564" y="226654"/>
                  <a:pt x="453790" y="334097"/>
                  <a:pt x="288986" y="327808"/>
                </a:cubicBezTo>
                <a:cubicBezTo>
                  <a:pt x="134640" y="308253"/>
                  <a:pt x="2437" y="258969"/>
                  <a:pt x="0" y="163904"/>
                </a:cubicBezTo>
                <a:close/>
              </a:path>
            </a:pathLst>
          </a:custGeom>
          <a:noFill/>
          <a:ln w="22225" cap="rnd">
            <a:solidFill>
              <a:srgbClr val="FF0000">
                <a:alpha val="71000"/>
              </a:srgbClr>
            </a:solidFill>
            <a:prstDash val="solid"/>
            <a:extLst>
              <a:ext uri="{C807C97D-BFC1-408E-A445-0C87EB9F89A2}">
                <ask:lineSketchStyleProps xmlns:ask="http://schemas.microsoft.com/office/drawing/2018/sketchyshapes" xmlns="" sd="2650216993">
                  <a:prstGeom prst="ellipse">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endParaRPr lang="zh-TW" altLang="en-US" sz="3200" b="1" dirty="0">
              <a:solidFill>
                <a:schemeClr val="tx1"/>
              </a:solidFill>
              <a:latin typeface="標楷體" panose="03000509000000000000" pitchFamily="65" charset="-120"/>
              <a:ea typeface="標楷體" panose="03000509000000000000" pitchFamily="65" charset="-120"/>
            </a:endParaRPr>
          </a:p>
        </p:txBody>
      </p:sp>
      <p:sp>
        <p:nvSpPr>
          <p:cNvPr id="12" name="橢圓 11">
            <a:extLst>
              <a:ext uri="{FF2B5EF4-FFF2-40B4-BE49-F238E27FC236}">
                <a16:creationId xmlns:a16="http://schemas.microsoft.com/office/drawing/2014/main" id="{DFCD8366-D33A-BDEA-79F4-D18860E8EECE}"/>
              </a:ext>
            </a:extLst>
          </p:cNvPr>
          <p:cNvSpPr/>
          <p:nvPr/>
        </p:nvSpPr>
        <p:spPr>
          <a:xfrm>
            <a:off x="8610600" y="5139682"/>
            <a:ext cx="563027" cy="327177"/>
          </a:xfrm>
          <a:custGeom>
            <a:avLst/>
            <a:gdLst>
              <a:gd name="csX0" fmla="*/ 0 w 563027"/>
              <a:gd name="csY0" fmla="*/ 163589 h 327177"/>
              <a:gd name="csX1" fmla="*/ 281514 w 563027"/>
              <a:gd name="csY1" fmla="*/ 0 h 327177"/>
              <a:gd name="csX2" fmla="*/ 563028 w 563027"/>
              <a:gd name="csY2" fmla="*/ 163589 h 327177"/>
              <a:gd name="csX3" fmla="*/ 281514 w 563027"/>
              <a:gd name="csY3" fmla="*/ 327178 h 327177"/>
              <a:gd name="csX4" fmla="*/ 0 w 563027"/>
              <a:gd name="csY4" fmla="*/ 163589 h 327177"/>
            </a:gdLst>
            <a:ahLst/>
            <a:cxnLst>
              <a:cxn ang="0">
                <a:pos x="csX0" y="csY0"/>
              </a:cxn>
              <a:cxn ang="0">
                <a:pos x="csX1" y="csY1"/>
              </a:cxn>
              <a:cxn ang="0">
                <a:pos x="csX2" y="csY2"/>
              </a:cxn>
              <a:cxn ang="0">
                <a:pos x="csX3" y="csY3"/>
              </a:cxn>
              <a:cxn ang="0">
                <a:pos x="csX4" y="csY4"/>
              </a:cxn>
            </a:cxnLst>
            <a:rect l="l" t="t" r="r" b="b"/>
            <a:pathLst>
              <a:path w="563027" h="327177" extrusionOk="0">
                <a:moveTo>
                  <a:pt x="0" y="163589"/>
                </a:moveTo>
                <a:cubicBezTo>
                  <a:pt x="-7109" y="73545"/>
                  <a:pt x="143354" y="17025"/>
                  <a:pt x="281514" y="0"/>
                </a:cubicBezTo>
                <a:cubicBezTo>
                  <a:pt x="445059" y="16561"/>
                  <a:pt x="563203" y="78582"/>
                  <a:pt x="563028" y="163589"/>
                </a:cubicBezTo>
                <a:cubicBezTo>
                  <a:pt x="559786" y="249046"/>
                  <a:pt x="456910" y="351263"/>
                  <a:pt x="281514" y="327178"/>
                </a:cubicBezTo>
                <a:cubicBezTo>
                  <a:pt x="126759" y="324495"/>
                  <a:pt x="6360" y="265794"/>
                  <a:pt x="0" y="163589"/>
                </a:cubicBezTo>
                <a:close/>
              </a:path>
            </a:pathLst>
          </a:custGeom>
          <a:noFill/>
          <a:ln w="22225" cap="rnd">
            <a:solidFill>
              <a:srgbClr val="FF0000">
                <a:alpha val="71000"/>
              </a:srgbClr>
            </a:solidFill>
            <a:prstDash val="solid"/>
            <a:extLst>
              <a:ext uri="{C807C97D-BFC1-408E-A445-0C87EB9F89A2}">
                <ask:lineSketchStyleProps xmlns:ask="http://schemas.microsoft.com/office/drawing/2018/sketchyshapes" xmlns="" sd="2650216993">
                  <a:prstGeom prst="ellipse">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endParaRPr lang="zh-TW" altLang="en-US" sz="3200" b="1" dirty="0">
              <a:solidFill>
                <a:schemeClr val="tx1"/>
              </a:solidFill>
              <a:latin typeface="標楷體" panose="03000509000000000000" pitchFamily="65" charset="-120"/>
              <a:ea typeface="標楷體" panose="03000509000000000000" pitchFamily="65" charset="-120"/>
            </a:endParaRPr>
          </a:p>
        </p:txBody>
      </p:sp>
      <p:pic>
        <p:nvPicPr>
          <p:cNvPr id="15" name="圖片 14">
            <a:extLst>
              <a:ext uri="{FF2B5EF4-FFF2-40B4-BE49-F238E27FC236}">
                <a16:creationId xmlns:a16="http://schemas.microsoft.com/office/drawing/2014/main" id="{1C52624C-0246-411E-B0F5-70B3EC236B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0823" y="30388"/>
            <a:ext cx="1332181" cy="445484"/>
          </a:xfrm>
          <a:prstGeom prst="rect">
            <a:avLst/>
          </a:prstGeom>
        </p:spPr>
      </p:pic>
    </p:spTree>
    <p:extLst>
      <p:ext uri="{BB962C8B-B14F-4D97-AF65-F5344CB8AC3E}">
        <p14:creationId xmlns:p14="http://schemas.microsoft.com/office/powerpoint/2010/main" val="115969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5" grpId="0" animBg="1"/>
      <p:bldP spid="6" grpId="0" animBg="1"/>
      <p:bldP spid="7" grpId="0" animBg="1"/>
      <p:bldP spid="8" grpId="0" animBg="1"/>
      <p:bldP spid="10"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7C875F-F395-3FEE-0D35-4E7AAB154A44}"/>
            </a:ext>
          </a:extLst>
        </p:cNvPr>
        <p:cNvGrpSpPr/>
        <p:nvPr/>
      </p:nvGrpSpPr>
      <p:grpSpPr>
        <a:xfrm>
          <a:off x="0" y="0"/>
          <a:ext cx="0" cy="0"/>
          <a:chOff x="0" y="0"/>
          <a:chExt cx="0" cy="0"/>
        </a:xfrm>
      </p:grpSpPr>
      <p:sp>
        <p:nvSpPr>
          <p:cNvPr id="18" name="矩形 17">
            <a:extLst>
              <a:ext uri="{FF2B5EF4-FFF2-40B4-BE49-F238E27FC236}">
                <a16:creationId xmlns:a16="http://schemas.microsoft.com/office/drawing/2014/main" id="{00A733E9-B27A-46F0-A830-FC32CF054BD7}"/>
              </a:ext>
            </a:extLst>
          </p:cNvPr>
          <p:cNvSpPr/>
          <p:nvPr/>
        </p:nvSpPr>
        <p:spPr>
          <a:xfrm>
            <a:off x="0" y="1"/>
            <a:ext cx="12192000" cy="896074"/>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a:extLst>
              <a:ext uri="{FF2B5EF4-FFF2-40B4-BE49-F238E27FC236}">
                <a16:creationId xmlns:a16="http://schemas.microsoft.com/office/drawing/2014/main" id="{451D74C8-92E7-7EA6-92E0-0347A4367902}"/>
              </a:ext>
            </a:extLst>
          </p:cNvPr>
          <p:cNvSpPr>
            <a:spLocks noGrp="1"/>
          </p:cNvSpPr>
          <p:nvPr>
            <p:ph type="title"/>
          </p:nvPr>
        </p:nvSpPr>
        <p:spPr>
          <a:xfrm>
            <a:off x="349623" y="-62830"/>
            <a:ext cx="11564470" cy="1133202"/>
          </a:xfrm>
        </p:spPr>
        <p:txBody>
          <a:bodyPr>
            <a:noAutofit/>
          </a:bodyPr>
          <a:lstStyle/>
          <a:p>
            <a:r>
              <a:rPr lang="zh-TW" altLang="en-US" sz="4800" b="1" dirty="0">
                <a:solidFill>
                  <a:schemeClr val="accent1">
                    <a:lumMod val="75000"/>
                  </a:schemeClr>
                </a:solidFill>
                <a:latin typeface="微軟正黑體" panose="020B0604030504040204" pitchFamily="34" charset="-120"/>
                <a:ea typeface="微軟正黑體" panose="020B0604030504040204" pitchFamily="34" charset="-120"/>
              </a:rPr>
              <a:t>二、常見錯誤態樣</a:t>
            </a:r>
          </a:p>
        </p:txBody>
      </p:sp>
      <p:sp>
        <p:nvSpPr>
          <p:cNvPr id="9" name="矩形: 圓角 8">
            <a:extLst>
              <a:ext uri="{FF2B5EF4-FFF2-40B4-BE49-F238E27FC236}">
                <a16:creationId xmlns:a16="http://schemas.microsoft.com/office/drawing/2014/main" id="{9017FD85-AF00-0FC3-855B-5096130D2B44}"/>
              </a:ext>
            </a:extLst>
          </p:cNvPr>
          <p:cNvSpPr/>
          <p:nvPr/>
        </p:nvSpPr>
        <p:spPr>
          <a:xfrm>
            <a:off x="755650" y="944519"/>
            <a:ext cx="6299752" cy="471480"/>
          </a:xfrm>
          <a:prstGeom prst="round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zh-TW" sz="3200" b="1" dirty="0">
                <a:solidFill>
                  <a:schemeClr val="bg2">
                    <a:lumMod val="25000"/>
                  </a:schemeClr>
                </a:solidFill>
                <a:latin typeface="微軟正黑體" panose="020B0604030504040204" pitchFamily="34" charset="-120"/>
                <a:ea typeface="微軟正黑體" panose="020B0604030504040204" pitchFamily="34" charset="-120"/>
              </a:rPr>
              <a:t>13</a:t>
            </a:r>
            <a:r>
              <a:rPr lang="zh-TW" altLang="en-US" sz="3200" b="1" dirty="0">
                <a:solidFill>
                  <a:schemeClr val="bg2">
                    <a:lumMod val="25000"/>
                  </a:schemeClr>
                </a:solidFill>
                <a:latin typeface="微軟正黑體" panose="020B0604030504040204" pitchFamily="34" charset="-120"/>
                <a:ea typeface="微軟正黑體" panose="020B0604030504040204" pitchFamily="34" charset="-120"/>
              </a:rPr>
              <a:t>、驗收</a:t>
            </a:r>
          </a:p>
        </p:txBody>
      </p:sp>
      <p:sp>
        <p:nvSpPr>
          <p:cNvPr id="3" name="投影片編號版面配置區 2">
            <a:extLst>
              <a:ext uri="{FF2B5EF4-FFF2-40B4-BE49-F238E27FC236}">
                <a16:creationId xmlns:a16="http://schemas.microsoft.com/office/drawing/2014/main" id="{95C2A75A-2507-BFC1-FE0F-D5A6C1388648}"/>
              </a:ext>
            </a:extLst>
          </p:cNvPr>
          <p:cNvSpPr>
            <a:spLocks noGrp="1"/>
          </p:cNvSpPr>
          <p:nvPr>
            <p:ph type="sldNum" sz="quarter" idx="12"/>
          </p:nvPr>
        </p:nvSpPr>
        <p:spPr>
          <a:xfrm>
            <a:off x="9232815" y="6390737"/>
            <a:ext cx="2743200" cy="365125"/>
          </a:xfrm>
        </p:spPr>
        <p:txBody>
          <a:bodyPr/>
          <a:lstStyle/>
          <a:p>
            <a:fld id="{AACB90C0-7538-46F1-B501-0F43F4A2C391}" type="slidenum">
              <a:rPr lang="zh-TW" altLang="en-US" smtClean="0"/>
              <a:t>13</a:t>
            </a:fld>
            <a:endParaRPr lang="zh-TW" altLang="en-US" dirty="0"/>
          </a:p>
        </p:txBody>
      </p:sp>
      <p:graphicFrame>
        <p:nvGraphicFramePr>
          <p:cNvPr id="4" name="表格 3">
            <a:extLst>
              <a:ext uri="{FF2B5EF4-FFF2-40B4-BE49-F238E27FC236}">
                <a16:creationId xmlns:a16="http://schemas.microsoft.com/office/drawing/2014/main" id="{FDF3F4CC-A0EA-E9A4-B8F9-0E7F2B4D91A0}"/>
              </a:ext>
            </a:extLst>
          </p:cNvPr>
          <p:cNvGraphicFramePr>
            <a:graphicFrameLocks noGrp="1"/>
          </p:cNvGraphicFramePr>
          <p:nvPr>
            <p:extLst>
              <p:ext uri="{D42A27DB-BD31-4B8C-83A1-F6EECF244321}">
                <p14:modId xmlns:p14="http://schemas.microsoft.com/office/powerpoint/2010/main" val="1500323053"/>
              </p:ext>
            </p:extLst>
          </p:nvPr>
        </p:nvGraphicFramePr>
        <p:xfrm>
          <a:off x="755650" y="1661160"/>
          <a:ext cx="10790356" cy="3535680"/>
        </p:xfrm>
        <a:graphic>
          <a:graphicData uri="http://schemas.openxmlformats.org/drawingml/2006/table">
            <a:tbl>
              <a:tblPr firstRow="1" bandRow="1">
                <a:tableStyleId>{0E3FDE45-AF77-4B5C-9715-49D594BDF05E}</a:tableStyleId>
              </a:tblPr>
              <a:tblGrid>
                <a:gridCol w="1351368">
                  <a:extLst>
                    <a:ext uri="{9D8B030D-6E8A-4147-A177-3AD203B41FA5}">
                      <a16:colId xmlns:a16="http://schemas.microsoft.com/office/drawing/2014/main" val="1210806836"/>
                    </a:ext>
                  </a:extLst>
                </a:gridCol>
                <a:gridCol w="9438988">
                  <a:extLst>
                    <a:ext uri="{9D8B030D-6E8A-4147-A177-3AD203B41FA5}">
                      <a16:colId xmlns:a16="http://schemas.microsoft.com/office/drawing/2014/main" val="3596799202"/>
                    </a:ext>
                  </a:extLst>
                </a:gridCol>
              </a:tblGrid>
              <a:tr h="853986">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zh-TW" altLang="en-US" sz="1600" dirty="0">
                          <a:solidFill>
                            <a:schemeClr val="bg2">
                              <a:lumMod val="25000"/>
                            </a:schemeClr>
                          </a:solidFill>
                          <a:latin typeface="微軟正黑體 Light" panose="020B0304030504040204" pitchFamily="34" charset="-120"/>
                          <a:ea typeface="微軟正黑體 Light" panose="020B0304030504040204" pitchFamily="34" charset="-120"/>
                        </a:rPr>
                        <a:t>應記載</a:t>
                      </a:r>
                      <a:endParaRPr lang="en-US" altLang="zh-TW" sz="1600" dirty="0">
                        <a:solidFill>
                          <a:schemeClr val="bg2">
                            <a:lumMod val="25000"/>
                          </a:schemeClr>
                        </a:solidFill>
                        <a:latin typeface="微軟正黑體 Light" panose="020B0304030504040204" pitchFamily="34" charset="-120"/>
                        <a:ea typeface="微軟正黑體 Light" panose="020B0304030504040204" pitchFamily="34" charset="-120"/>
                      </a:endParaRPr>
                    </a:p>
                  </a:txBody>
                  <a:tcPr>
                    <a:noFill/>
                  </a:tcPr>
                </a:tc>
                <a:tc>
                  <a:txBody>
                    <a:bodyPr/>
                    <a:lstStyle/>
                    <a:p>
                      <a:pPr>
                        <a:spcBef>
                          <a:spcPts val="600"/>
                        </a:spcBef>
                      </a:pPr>
                      <a:r>
                        <a:rPr lang="zh-TW" altLang="en-US" sz="1600" b="1" dirty="0">
                          <a:solidFill>
                            <a:schemeClr val="bg2">
                              <a:lumMod val="25000"/>
                            </a:schemeClr>
                          </a:solidFill>
                          <a:latin typeface="微軟正黑體 Light" panose="020B0304030504040204" pitchFamily="34" charset="-120"/>
                          <a:ea typeface="微軟正黑體 Light" panose="020B0304030504040204" pitchFamily="34" charset="-120"/>
                        </a:rPr>
                        <a:t>十三、驗收</a:t>
                      </a:r>
                    </a:p>
                    <a:p>
                      <a:pPr>
                        <a:spcBef>
                          <a:spcPts val="1200"/>
                        </a:spcBef>
                      </a:pPr>
                      <a:r>
                        <a:rPr lang="zh-TW" altLang="en-US" sz="1600" b="1" dirty="0">
                          <a:solidFill>
                            <a:schemeClr val="bg2">
                              <a:lumMod val="25000"/>
                            </a:schemeClr>
                          </a:solidFill>
                          <a:latin typeface="微軟正黑體 Light" panose="020B0304030504040204" pitchFamily="34" charset="-120"/>
                          <a:ea typeface="微軟正黑體 Light" panose="020B0304030504040204" pitchFamily="34" charset="-120"/>
                        </a:rPr>
                        <a:t>賣方依約完成本戶一切主建物、附屬建物之設備及領得使用執照並接通自來水、電力、於有天然瓦斯地區，並應達成瓦斯配管之可接通狀態及完成契約、廣告圖說所示之設施後，應通知買方進行驗收手續。</a:t>
                      </a:r>
                    </a:p>
                    <a:p>
                      <a:pPr>
                        <a:spcBef>
                          <a:spcPts val="1200"/>
                        </a:spcBef>
                      </a:pPr>
                      <a:r>
                        <a:rPr lang="zh-TW" altLang="en-US" sz="1600" b="1" dirty="0">
                          <a:solidFill>
                            <a:schemeClr val="bg2">
                              <a:lumMod val="25000"/>
                            </a:schemeClr>
                          </a:solidFill>
                          <a:latin typeface="微軟正黑體 Light" panose="020B0304030504040204" pitchFamily="34" charset="-120"/>
                          <a:ea typeface="微軟正黑體 Light" panose="020B0304030504040204" pitchFamily="34" charset="-120"/>
                        </a:rPr>
                        <a:t>雙方驗收時，賣方應提供驗收單，如發現房屋有瑕疵，應載明於驗收單上，由賣方限期完成修繕；買方並有權於自備款部分保留房地總價百分之五作為交屋保留款，於完成修繕並經雙方複驗合格後支付。</a:t>
                      </a:r>
                    </a:p>
                    <a:p>
                      <a:pPr>
                        <a:spcBef>
                          <a:spcPts val="1200"/>
                        </a:spcBef>
                      </a:pPr>
                      <a:r>
                        <a:rPr lang="zh-TW" altLang="en-US" sz="1600" b="1" dirty="0">
                          <a:solidFill>
                            <a:schemeClr val="bg2">
                              <a:lumMod val="25000"/>
                            </a:schemeClr>
                          </a:solidFill>
                          <a:latin typeface="微軟正黑體 Light" panose="020B0304030504040204" pitchFamily="34" charset="-120"/>
                          <a:ea typeface="微軟正黑體 Light" panose="020B0304030504040204" pitchFamily="34" charset="-120"/>
                        </a:rPr>
                        <a:t>第一項接通自來水、電力之管線費及其相關費用</a:t>
                      </a:r>
                      <a:r>
                        <a:rPr lang="en-US" altLang="zh-TW" sz="1600" b="1" dirty="0">
                          <a:solidFill>
                            <a:schemeClr val="bg2">
                              <a:lumMod val="25000"/>
                            </a:schemeClr>
                          </a:solidFill>
                          <a:latin typeface="微軟正黑體 Light" panose="020B0304030504040204" pitchFamily="34" charset="-120"/>
                          <a:ea typeface="微軟正黑體 Light" panose="020B0304030504040204" pitchFamily="34" charset="-120"/>
                        </a:rPr>
                        <a:t>(</a:t>
                      </a:r>
                      <a:r>
                        <a:rPr lang="zh-TW" altLang="en-US" sz="1600" b="1" dirty="0">
                          <a:solidFill>
                            <a:schemeClr val="bg2">
                              <a:lumMod val="25000"/>
                            </a:schemeClr>
                          </a:solidFill>
                          <a:latin typeface="微軟正黑體 Light" panose="020B0304030504040204" pitchFamily="34" charset="-120"/>
                          <a:ea typeface="微軟正黑體 Light" panose="020B0304030504040204" pitchFamily="34" charset="-120"/>
                        </a:rPr>
                        <a:t>例如安裝配置設計費、施工費、道路開挖費、復原費及施工人員薪資等</a:t>
                      </a:r>
                      <a:r>
                        <a:rPr lang="en-US" altLang="zh-TW" sz="1600" b="1" dirty="0">
                          <a:solidFill>
                            <a:schemeClr val="bg2">
                              <a:lumMod val="25000"/>
                            </a:schemeClr>
                          </a:solidFill>
                          <a:latin typeface="微軟正黑體 Light" panose="020B0304030504040204" pitchFamily="34" charset="-120"/>
                          <a:ea typeface="微軟正黑體 Light" panose="020B0304030504040204" pitchFamily="34" charset="-120"/>
                        </a:rPr>
                        <a:t>)</a:t>
                      </a:r>
                      <a:r>
                        <a:rPr lang="zh-TW" altLang="en-US" sz="1600" b="1" dirty="0">
                          <a:solidFill>
                            <a:schemeClr val="bg2">
                              <a:lumMod val="25000"/>
                            </a:schemeClr>
                          </a:solidFill>
                          <a:latin typeface="微軟正黑體 Light" panose="020B0304030504040204" pitchFamily="34" charset="-120"/>
                          <a:ea typeface="微軟正黑體 Light" panose="020B0304030504040204" pitchFamily="34" charset="-120"/>
                        </a:rPr>
                        <a:t>由賣方負擔；達成天然瓦斯配管之可接通狀態之約定，除契約另有約定，並於相關銷售文件上特別標明不予配設外，其管線費及相關費用依下列方式處理：</a:t>
                      </a:r>
                    </a:p>
                    <a:p>
                      <a:pPr>
                        <a:spcBef>
                          <a:spcPts val="1200"/>
                        </a:spcBef>
                      </a:pPr>
                      <a:r>
                        <a:rPr lang="en-US" altLang="zh-TW" sz="1600" b="1" dirty="0">
                          <a:solidFill>
                            <a:schemeClr val="bg2">
                              <a:lumMod val="25000"/>
                            </a:schemeClr>
                          </a:solidFill>
                          <a:latin typeface="微軟正黑體 Light" panose="020B0304030504040204" pitchFamily="34" charset="-120"/>
                          <a:ea typeface="微軟正黑體 Light" panose="020B0304030504040204" pitchFamily="34" charset="-120"/>
                        </a:rPr>
                        <a:t>(</a:t>
                      </a:r>
                      <a:r>
                        <a:rPr lang="zh-TW" altLang="en-US" sz="1600" b="1" dirty="0">
                          <a:solidFill>
                            <a:schemeClr val="bg2">
                              <a:lumMod val="25000"/>
                            </a:schemeClr>
                          </a:solidFill>
                          <a:latin typeface="微軟正黑體 Light" panose="020B0304030504040204" pitchFamily="34" charset="-120"/>
                          <a:ea typeface="微軟正黑體 Light" panose="020B0304030504040204" pitchFamily="34" charset="-120"/>
                        </a:rPr>
                        <a:t>一</a:t>
                      </a:r>
                      <a:r>
                        <a:rPr lang="en-US" altLang="zh-TW" sz="1600" b="1" dirty="0">
                          <a:solidFill>
                            <a:schemeClr val="bg2">
                              <a:lumMod val="25000"/>
                            </a:schemeClr>
                          </a:solidFill>
                          <a:latin typeface="微軟正黑體 Light" panose="020B0304030504040204" pitchFamily="34" charset="-120"/>
                          <a:ea typeface="微軟正黑體 Light" panose="020B0304030504040204" pitchFamily="34" charset="-120"/>
                        </a:rPr>
                        <a:t>)</a:t>
                      </a:r>
                      <a:r>
                        <a:rPr lang="zh-TW" altLang="en-US" sz="1600" b="1" dirty="0">
                          <a:solidFill>
                            <a:schemeClr val="bg2">
                              <a:lumMod val="25000"/>
                            </a:schemeClr>
                          </a:solidFill>
                          <a:latin typeface="微軟正黑體 Light" panose="020B0304030504040204" pitchFamily="34" charset="-120"/>
                          <a:ea typeface="微軟正黑體 Light" panose="020B0304030504040204" pitchFamily="34" charset="-120"/>
                        </a:rPr>
                        <a:t>預售屋基地範圍內之天然瓦斯配管，由賣方負擔。</a:t>
                      </a:r>
                    </a:p>
                    <a:p>
                      <a:pPr>
                        <a:spcBef>
                          <a:spcPts val="1200"/>
                        </a:spcBef>
                      </a:pPr>
                      <a:r>
                        <a:rPr lang="en-US" altLang="zh-TW" sz="1600" b="1" dirty="0">
                          <a:solidFill>
                            <a:schemeClr val="bg2">
                              <a:lumMod val="25000"/>
                            </a:schemeClr>
                          </a:solidFill>
                          <a:latin typeface="微軟正黑體 Light" panose="020B0304030504040204" pitchFamily="34" charset="-120"/>
                          <a:ea typeface="微軟正黑體 Light" panose="020B0304030504040204" pitchFamily="34" charset="-120"/>
                        </a:rPr>
                        <a:t>(</a:t>
                      </a:r>
                      <a:r>
                        <a:rPr lang="zh-TW" altLang="en-US" sz="1600" b="1" dirty="0">
                          <a:solidFill>
                            <a:schemeClr val="bg2">
                              <a:lumMod val="25000"/>
                            </a:schemeClr>
                          </a:solidFill>
                          <a:latin typeface="微軟正黑體 Light" panose="020B0304030504040204" pitchFamily="34" charset="-120"/>
                          <a:ea typeface="微軟正黑體 Light" panose="020B0304030504040204" pitchFamily="34" charset="-120"/>
                        </a:rPr>
                        <a:t>二</a:t>
                      </a:r>
                      <a:r>
                        <a:rPr lang="en-US" altLang="zh-TW" sz="1600" b="1" dirty="0">
                          <a:solidFill>
                            <a:schemeClr val="bg2">
                              <a:lumMod val="25000"/>
                            </a:schemeClr>
                          </a:solidFill>
                          <a:latin typeface="微軟正黑體 Light" panose="020B0304030504040204" pitchFamily="34" charset="-120"/>
                          <a:ea typeface="微軟正黑體 Light" panose="020B0304030504040204" pitchFamily="34" charset="-120"/>
                        </a:rPr>
                        <a:t>)</a:t>
                      </a:r>
                      <a:r>
                        <a:rPr lang="zh-TW" altLang="en-US" sz="1600" b="1" dirty="0">
                          <a:solidFill>
                            <a:schemeClr val="bg2">
                              <a:lumMod val="25000"/>
                            </a:schemeClr>
                          </a:solidFill>
                          <a:latin typeface="微軟正黑體 Light" panose="020B0304030504040204" pitchFamily="34" charset="-120"/>
                          <a:ea typeface="微軟正黑體 Light" panose="020B0304030504040204" pitchFamily="34" charset="-120"/>
                        </a:rPr>
                        <a:t>預售屋基地範圍外銜接公用事業外管線之天然瓦斯配管，由買賣雙方議定之；未議定者，由賣方負擔。</a:t>
                      </a:r>
                      <a:endParaRPr lang="zh-TW" altLang="en-US" sz="1600" dirty="0">
                        <a:solidFill>
                          <a:schemeClr val="bg2">
                            <a:lumMod val="25000"/>
                          </a:schemeClr>
                        </a:solidFill>
                        <a:latin typeface="微軟正黑體 Light" panose="020B0304030504040204" pitchFamily="34" charset="-120"/>
                        <a:ea typeface="微軟正黑體 Light" panose="020B0304030504040204" pitchFamily="34" charset="-120"/>
                      </a:endParaRPr>
                    </a:p>
                  </a:txBody>
                  <a:tcPr/>
                </a:tc>
                <a:extLst>
                  <a:ext uri="{0D108BD9-81ED-4DB2-BD59-A6C34878D82A}">
                    <a16:rowId xmlns:a16="http://schemas.microsoft.com/office/drawing/2014/main" val="2340362650"/>
                  </a:ext>
                </a:extLst>
              </a:tr>
            </a:tbl>
          </a:graphicData>
        </a:graphic>
      </p:graphicFrame>
      <p:pic>
        <p:nvPicPr>
          <p:cNvPr id="17" name="圖片 16">
            <a:extLst>
              <a:ext uri="{FF2B5EF4-FFF2-40B4-BE49-F238E27FC236}">
                <a16:creationId xmlns:a16="http://schemas.microsoft.com/office/drawing/2014/main" id="{D0B0F316-2000-47B6-97B7-3D8B69722D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0823" y="30388"/>
            <a:ext cx="1332181" cy="445484"/>
          </a:xfrm>
          <a:prstGeom prst="rect">
            <a:avLst/>
          </a:prstGeom>
        </p:spPr>
      </p:pic>
      <p:pic>
        <p:nvPicPr>
          <p:cNvPr id="11" name="圖片 10">
            <a:extLst>
              <a:ext uri="{FF2B5EF4-FFF2-40B4-BE49-F238E27FC236}">
                <a16:creationId xmlns:a16="http://schemas.microsoft.com/office/drawing/2014/main" id="{02DD7281-16D5-AF90-961D-3254E45D5883}"/>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5850" b="96550" l="2500" r="90000">
                        <a14:foregroundMark x1="57700" y1="7150" x2="57700" y2="7150"/>
                        <a14:foregroundMark x1="51700" y1="10500" x2="51700" y2="10500"/>
                        <a14:foregroundMark x1="80350" y1="10500" x2="80350" y2="10500"/>
                        <a14:foregroundMark x1="77000" y1="13850" x2="77000" y2="13850"/>
                        <a14:foregroundMark x1="47050" y1="12500" x2="47050" y2="12500"/>
                        <a14:foregroundMark x1="77000" y1="19800" x2="77000" y2="19800"/>
                        <a14:foregroundMark x1="75700" y1="20500" x2="75700" y2="20500"/>
                        <a14:foregroundMark x1="14450" y1="31800" x2="14450" y2="31800"/>
                        <a14:foregroundMark x1="15800" y1="37800" x2="15800" y2="37800"/>
                        <a14:foregroundMark x1="15800" y1="40450" x2="15800" y2="40450"/>
                        <a14:foregroundMark x1="11150" y1="58400" x2="11150" y2="58400"/>
                        <a14:foregroundMark x1="14450" y1="59100" x2="14450" y2="59100"/>
                        <a14:foregroundMark x1="13100" y1="59100" x2="13100" y2="59100"/>
                        <a14:foregroundMark x1="28450" y1="63750" x2="28450" y2="63750"/>
                        <a14:foregroundMark x1="25100" y1="62400" x2="25100" y2="62400"/>
                        <a14:foregroundMark x1="5800" y1="74400" x2="5800" y2="74400"/>
                        <a14:foregroundMark x1="11800" y1="65750" x2="11800" y2="65750"/>
                        <a14:foregroundMark x1="13100" y1="59100" x2="13100" y2="59100"/>
                        <a14:foregroundMark x1="13100" y1="59100" x2="13100" y2="59100"/>
                        <a14:foregroundMark x1="13100" y1="59100" x2="13100" y2="59100"/>
                        <a14:foregroundMark x1="12450" y1="53100" x2="12450" y2="53100"/>
                        <a14:foregroundMark x1="12450" y1="50450" x2="12450" y2="50450"/>
                        <a14:foregroundMark x1="12450" y1="50450" x2="12450" y2="50450"/>
                        <a14:foregroundMark x1="10450" y1="50450" x2="10450" y2="50450"/>
                        <a14:foregroundMark x1="10450" y1="53100" x2="10450" y2="53100"/>
                        <a14:foregroundMark x1="9150" y1="61750" x2="9150" y2="61750"/>
                        <a14:foregroundMark x1="8450" y1="63750" x2="8450" y2="63750"/>
                        <a14:foregroundMark x1="7800" y1="73050" x2="7800" y2="73050"/>
                        <a14:foregroundMark x1="7150" y1="73050" x2="7150" y2="73050"/>
                        <a14:foregroundMark x1="7150" y1="73050" x2="7150" y2="73050"/>
                        <a14:foregroundMark x1="7150" y1="73050" x2="7150" y2="73050"/>
                        <a14:foregroundMark x1="16450" y1="70400" x2="16450" y2="70400"/>
                        <a14:foregroundMark x1="16450" y1="79050" x2="16450" y2="79050"/>
                        <a14:foregroundMark x1="16450" y1="79700" x2="16450" y2="79700"/>
                        <a14:foregroundMark x1="5150" y1="79700" x2="5150" y2="79700"/>
                        <a14:foregroundMark x1="2500" y1="79050" x2="2500" y2="79050"/>
                        <a14:foregroundMark x1="9800" y1="57750" x2="9800" y2="57750"/>
                        <a14:foregroundMark x1="16450" y1="57750" x2="16450" y2="57750"/>
                        <a14:foregroundMark x1="10450" y1="57100" x2="10450" y2="57100"/>
                        <a14:foregroundMark x1="10450" y1="57100" x2="10450" y2="57100"/>
                        <a14:foregroundMark x1="10450" y1="57100" x2="10450" y2="57100"/>
                        <a14:foregroundMark x1="13100" y1="61050" x2="13100" y2="61050"/>
                        <a14:foregroundMark x1="13100" y1="61050" x2="13100" y2="61050"/>
                        <a14:foregroundMark x1="13100" y1="61050" x2="13100" y2="61050"/>
                        <a14:foregroundMark x1="13800" y1="67750" x2="13800" y2="67750"/>
                        <a14:foregroundMark x1="13800" y1="71700" x2="13800" y2="71700"/>
                        <a14:foregroundMark x1="13800" y1="71700" x2="13800" y2="71700"/>
                        <a14:foregroundMark x1="17100" y1="79700" x2="17100" y2="79700"/>
                        <a14:foregroundMark x1="79000" y1="61050" x2="79000" y2="61050"/>
                        <a14:foregroundMark x1="79000" y1="56400" x2="79000" y2="56400"/>
                        <a14:foregroundMark x1="79000" y1="56400" x2="79000" y2="56400"/>
                        <a14:foregroundMark x1="78350" y1="56400" x2="78350" y2="56400"/>
                        <a14:foregroundMark x1="78350" y1="56400" x2="78350" y2="56400"/>
                        <a14:foregroundMark x1="54400" y1="93000" x2="54400" y2="93000"/>
                        <a14:foregroundMark x1="52400" y1="95700" x2="52400" y2="95700"/>
                        <a14:foregroundMark x1="52400" y1="95700" x2="52400" y2="95700"/>
                        <a14:foregroundMark x1="52400" y1="95700" x2="52400" y2="95700"/>
                        <a14:foregroundMark x1="43050" y1="95700" x2="43050" y2="95700"/>
                        <a14:foregroundMark x1="43050" y1="95700" x2="43050" y2="95700"/>
                        <a14:foregroundMark x1="77650" y1="69700" x2="77650" y2="69700"/>
                        <a14:foregroundMark x1="77650" y1="31800" x2="77650" y2="31800"/>
                        <a14:foregroundMark x1="76350" y1="36450" x2="76350" y2="36450"/>
                        <a14:foregroundMark x1="76350" y1="36450" x2="76350" y2="36450"/>
                        <a14:foregroundMark x1="76350" y1="36450" x2="76350" y2="36450"/>
                        <a14:foregroundMark x1="76350" y1="36450" x2="76350" y2="36450"/>
                        <a14:foregroundMark x1="76350" y1="36450" x2="76350" y2="36450"/>
                        <a14:foregroundMark x1="49700" y1="9150" x2="49700" y2="9150"/>
                        <a14:foregroundMark x1="47750" y1="8500" x2="47750" y2="8500"/>
                        <a14:foregroundMark x1="43750" y1="9850" x2="43750" y2="9850"/>
                        <a14:foregroundMark x1="43050" y1="6500" x2="43050" y2="6500"/>
                        <a14:foregroundMark x1="43050" y1="5850" x2="43050" y2="5850"/>
                        <a14:foregroundMark x1="43050" y1="5850" x2="43050" y2="5850"/>
                        <a14:foregroundMark x1="75700" y1="15800" x2="75700" y2="15800"/>
                        <a14:foregroundMark x1="37700" y1="96550" x2="37700" y2="96550"/>
                        <a14:foregroundMark x1="43100" y1="94750" x2="43100" y2="94750"/>
                        <a14:foregroundMark x1="45800" y1="94750" x2="45800" y2="94750"/>
                        <a14:foregroundMark x1="45800" y1="94750" x2="45800" y2="94750"/>
                        <a14:foregroundMark x1="51250" y1="94750" x2="51250" y2="94750"/>
                        <a14:foregroundMark x1="56650" y1="94750" x2="56650" y2="94750"/>
                        <a14:foregroundMark x1="56650" y1="95650" x2="56650" y2="95650"/>
                        <a14:foregroundMark x1="78300" y1="62200" x2="78300" y2="62200"/>
                        <a14:foregroundMark x1="74700" y1="53200" x2="74700" y2="53200"/>
                        <a14:foregroundMark x1="75600" y1="49600" x2="75600" y2="49600"/>
                        <a14:foregroundMark x1="71100" y1="47750" x2="71100" y2="47750"/>
                        <a14:foregroundMark x1="66600" y1="49600" x2="66600" y2="49600"/>
                        <a14:foregroundMark x1="76500" y1="62200" x2="76500" y2="62200"/>
                        <a14:foregroundMark x1="76500" y1="61300" x2="76500" y2="61300"/>
                        <a14:foregroundMark x1="76500" y1="61300" x2="76500" y2="61300"/>
                        <a14:foregroundMark x1="76500" y1="58600" x2="76500" y2="58600"/>
                        <a14:foregroundMark x1="77400" y1="55000" x2="77400" y2="55000"/>
                        <a14:foregroundMark x1="75600" y1="56800" x2="75600" y2="56800"/>
                        <a14:foregroundMark x1="75600" y1="56800" x2="75600" y2="56800"/>
                        <a14:foregroundMark x1="75600" y1="56800" x2="75600" y2="56800"/>
                        <a14:foregroundMark x1="44000" y1="11650" x2="44000" y2="11650"/>
                        <a14:foregroundMark x1="45800" y1="9850" x2="45800" y2="9850"/>
                        <a14:foregroundMark x1="45800" y1="9850" x2="45800" y2="9850"/>
                        <a14:foregroundMark x1="53050" y1="9850" x2="53050" y2="9850"/>
                        <a14:foregroundMark x1="53050" y1="9850" x2="53050" y2="9850"/>
                        <a14:foregroundMark x1="47600" y1="10750" x2="47600" y2="10750"/>
                        <a14:foregroundMark x1="47600" y1="10750" x2="47600" y2="10750"/>
                        <a14:foregroundMark x1="77400" y1="56800" x2="77400" y2="56800"/>
                        <a14:foregroundMark x1="76500" y1="60400" x2="76500" y2="60400"/>
                        <a14:foregroundMark x1="76500" y1="58600" x2="76500" y2="58600"/>
                        <a14:foregroundMark x1="72900" y1="56800" x2="72900" y2="56800"/>
                        <a14:foregroundMark x1="74700" y1="63150" x2="74700" y2="63150"/>
                        <a14:foregroundMark x1="76500" y1="64950" x2="76500" y2="64950"/>
                        <a14:foregroundMark x1="76500" y1="64950" x2="76500" y2="64950"/>
                        <a14:foregroundMark x1="76500" y1="70350" x2="76500" y2="70350"/>
                        <a14:foregroundMark x1="79250" y1="76650" x2="79250" y2="76650"/>
                        <a14:foregroundMark x1="79250" y1="76650" x2="79250" y2="76650"/>
                        <a14:foregroundMark x1="77400" y1="59500" x2="77400" y2="59500"/>
                        <a14:foregroundMark x1="76500" y1="54100" x2="76500" y2="54100"/>
                        <a14:foregroundMark x1="12400" y1="59500" x2="12400" y2="59500"/>
                        <a14:foregroundMark x1="11500" y1="65850" x2="11500" y2="65850"/>
                        <a14:foregroundMark x1="11500" y1="46850" x2="11500" y2="46850"/>
                        <a14:foregroundMark x1="11500" y1="50500" x2="11500" y2="50500"/>
                        <a14:foregroundMark x1="11500" y1="50500" x2="11500" y2="50500"/>
                        <a14:foregroundMark x1="13300" y1="62200" x2="13300" y2="62200"/>
                        <a14:foregroundMark x1="11500" y1="72150" x2="11500" y2="72150"/>
                        <a14:foregroundMark x1="11500" y1="62200" x2="11500" y2="62200"/>
                        <a14:foregroundMark x1="11500" y1="62200" x2="11500" y2="62200"/>
                        <a14:foregroundMark x1="11500" y1="62200" x2="11500" y2="62200"/>
                        <a14:foregroundMark x1="11500" y1="61300" x2="11500" y2="61300"/>
                        <a14:foregroundMark x1="11500" y1="58600" x2="11500" y2="58600"/>
                        <a14:foregroundMark x1="11500" y1="57700" x2="11500" y2="57700"/>
                        <a14:foregroundMark x1="11500" y1="57700" x2="11500" y2="57700"/>
                        <a14:foregroundMark x1="11500" y1="64950" x2="11500" y2="64950"/>
                        <a14:foregroundMark x1="11500" y1="64950" x2="11500" y2="64950"/>
                        <a14:foregroundMark x1="13300" y1="60400" x2="13300" y2="60400"/>
                        <a14:foregroundMark x1="13300" y1="60400" x2="13300" y2="60400"/>
                        <a14:foregroundMark x1="47600" y1="8950" x2="47600" y2="8950"/>
                        <a14:foregroundMark x1="47600" y1="8950" x2="47600" y2="8950"/>
                      </a14:backgroundRemoval>
                    </a14:imgEffect>
                  </a14:imgLayer>
                </a14:imgProps>
              </a:ext>
              <a:ext uri="{28A0092B-C50C-407E-A947-70E740481C1C}">
                <a14:useLocalDpi xmlns:a14="http://schemas.microsoft.com/office/drawing/2010/main" val="0"/>
              </a:ext>
            </a:extLst>
          </a:blip>
          <a:stretch>
            <a:fillRect/>
          </a:stretch>
        </p:blipFill>
        <p:spPr>
          <a:xfrm>
            <a:off x="215985" y="4434089"/>
            <a:ext cx="2267908" cy="2015823"/>
          </a:xfrm>
          <a:prstGeom prst="rect">
            <a:avLst/>
          </a:prstGeom>
        </p:spPr>
      </p:pic>
    </p:spTree>
    <p:extLst>
      <p:ext uri="{BB962C8B-B14F-4D97-AF65-F5344CB8AC3E}">
        <p14:creationId xmlns:p14="http://schemas.microsoft.com/office/powerpoint/2010/main" val="701307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2B60F-F2A5-4F7A-4232-ED6C4E7ED21A}"/>
            </a:ext>
          </a:extLst>
        </p:cNvPr>
        <p:cNvGrpSpPr/>
        <p:nvPr/>
      </p:nvGrpSpPr>
      <p:grpSpPr>
        <a:xfrm>
          <a:off x="0" y="0"/>
          <a:ext cx="0" cy="0"/>
          <a:chOff x="0" y="0"/>
          <a:chExt cx="0" cy="0"/>
        </a:xfrm>
      </p:grpSpPr>
      <p:sp>
        <p:nvSpPr>
          <p:cNvPr id="18" name="矩形 17">
            <a:extLst>
              <a:ext uri="{FF2B5EF4-FFF2-40B4-BE49-F238E27FC236}">
                <a16:creationId xmlns:a16="http://schemas.microsoft.com/office/drawing/2014/main" id="{37E2A5F1-A283-3A2C-52AE-F632211A88EF}"/>
              </a:ext>
            </a:extLst>
          </p:cNvPr>
          <p:cNvSpPr/>
          <p:nvPr/>
        </p:nvSpPr>
        <p:spPr>
          <a:xfrm>
            <a:off x="0" y="1"/>
            <a:ext cx="12192000" cy="896074"/>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a:extLst>
              <a:ext uri="{FF2B5EF4-FFF2-40B4-BE49-F238E27FC236}">
                <a16:creationId xmlns:a16="http://schemas.microsoft.com/office/drawing/2014/main" id="{1D6A2BAB-0E5D-3B63-C1E0-4E860E474FCF}"/>
              </a:ext>
            </a:extLst>
          </p:cNvPr>
          <p:cNvSpPr>
            <a:spLocks noGrp="1"/>
          </p:cNvSpPr>
          <p:nvPr>
            <p:ph type="title"/>
          </p:nvPr>
        </p:nvSpPr>
        <p:spPr>
          <a:xfrm>
            <a:off x="349623" y="-62830"/>
            <a:ext cx="11564470" cy="1133202"/>
          </a:xfrm>
        </p:spPr>
        <p:txBody>
          <a:bodyPr>
            <a:noAutofit/>
          </a:bodyPr>
          <a:lstStyle/>
          <a:p>
            <a:r>
              <a:rPr lang="zh-TW" altLang="en-US" sz="4800" b="1" dirty="0">
                <a:solidFill>
                  <a:schemeClr val="accent1">
                    <a:lumMod val="75000"/>
                  </a:schemeClr>
                </a:solidFill>
                <a:latin typeface="微軟正黑體" panose="020B0604030504040204" pitchFamily="34" charset="-120"/>
                <a:ea typeface="微軟正黑體" panose="020B0604030504040204" pitchFamily="34" charset="-120"/>
              </a:rPr>
              <a:t>二、常見錯誤態樣</a:t>
            </a:r>
          </a:p>
        </p:txBody>
      </p:sp>
      <p:sp>
        <p:nvSpPr>
          <p:cNvPr id="9" name="矩形: 圓角 8">
            <a:extLst>
              <a:ext uri="{FF2B5EF4-FFF2-40B4-BE49-F238E27FC236}">
                <a16:creationId xmlns:a16="http://schemas.microsoft.com/office/drawing/2014/main" id="{ECC5089D-2171-A954-1666-47599BBFA961}"/>
              </a:ext>
            </a:extLst>
          </p:cNvPr>
          <p:cNvSpPr/>
          <p:nvPr/>
        </p:nvSpPr>
        <p:spPr>
          <a:xfrm>
            <a:off x="755650" y="944519"/>
            <a:ext cx="6299752" cy="471480"/>
          </a:xfrm>
          <a:prstGeom prst="round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zh-TW" sz="3200" b="1" dirty="0">
                <a:solidFill>
                  <a:schemeClr val="bg2">
                    <a:lumMod val="25000"/>
                  </a:schemeClr>
                </a:solidFill>
                <a:latin typeface="微軟正黑體" panose="020B0604030504040204" pitchFamily="34" charset="-120"/>
                <a:ea typeface="微軟正黑體" panose="020B0604030504040204" pitchFamily="34" charset="-120"/>
              </a:rPr>
              <a:t>13</a:t>
            </a:r>
            <a:r>
              <a:rPr lang="zh-TW" altLang="en-US" sz="3200" b="1" dirty="0">
                <a:solidFill>
                  <a:schemeClr val="bg2">
                    <a:lumMod val="25000"/>
                  </a:schemeClr>
                </a:solidFill>
                <a:latin typeface="微軟正黑體" panose="020B0604030504040204" pitchFamily="34" charset="-120"/>
                <a:ea typeface="微軟正黑體" panose="020B0604030504040204" pitchFamily="34" charset="-120"/>
              </a:rPr>
              <a:t>、驗收</a:t>
            </a:r>
          </a:p>
        </p:txBody>
      </p:sp>
      <p:sp>
        <p:nvSpPr>
          <p:cNvPr id="3" name="投影片編號版面配置區 2">
            <a:extLst>
              <a:ext uri="{FF2B5EF4-FFF2-40B4-BE49-F238E27FC236}">
                <a16:creationId xmlns:a16="http://schemas.microsoft.com/office/drawing/2014/main" id="{F9116FE9-9407-DAB6-95A6-A036B39D60F8}"/>
              </a:ext>
            </a:extLst>
          </p:cNvPr>
          <p:cNvSpPr>
            <a:spLocks noGrp="1"/>
          </p:cNvSpPr>
          <p:nvPr>
            <p:ph type="sldNum" sz="quarter" idx="12"/>
          </p:nvPr>
        </p:nvSpPr>
        <p:spPr/>
        <p:txBody>
          <a:bodyPr/>
          <a:lstStyle/>
          <a:p>
            <a:fld id="{AACB90C0-7538-46F1-B501-0F43F4A2C391}" type="slidenum">
              <a:rPr lang="zh-TW" altLang="en-US" smtClean="0"/>
              <a:t>14</a:t>
            </a:fld>
            <a:endParaRPr lang="zh-TW" altLang="en-US"/>
          </a:p>
        </p:txBody>
      </p:sp>
      <p:graphicFrame>
        <p:nvGraphicFramePr>
          <p:cNvPr id="4" name="表格 3">
            <a:extLst>
              <a:ext uri="{FF2B5EF4-FFF2-40B4-BE49-F238E27FC236}">
                <a16:creationId xmlns:a16="http://schemas.microsoft.com/office/drawing/2014/main" id="{F04AE686-763A-F791-61D1-3F85B722A2D6}"/>
              </a:ext>
            </a:extLst>
          </p:cNvPr>
          <p:cNvGraphicFramePr>
            <a:graphicFrameLocks noGrp="1"/>
          </p:cNvGraphicFramePr>
          <p:nvPr>
            <p:extLst>
              <p:ext uri="{D42A27DB-BD31-4B8C-83A1-F6EECF244321}">
                <p14:modId xmlns:p14="http://schemas.microsoft.com/office/powerpoint/2010/main" val="408367422"/>
              </p:ext>
            </p:extLst>
          </p:nvPr>
        </p:nvGraphicFramePr>
        <p:xfrm>
          <a:off x="778974" y="1539875"/>
          <a:ext cx="10883900" cy="4587240"/>
        </p:xfrm>
        <a:graphic>
          <a:graphicData uri="http://schemas.openxmlformats.org/drawingml/2006/table">
            <a:tbl>
              <a:tblPr firstRow="1" bandRow="1">
                <a:tableStyleId>{0E3FDE45-AF77-4B5C-9715-49D594BDF05E}</a:tableStyleId>
              </a:tblPr>
              <a:tblGrid>
                <a:gridCol w="1363082">
                  <a:extLst>
                    <a:ext uri="{9D8B030D-6E8A-4147-A177-3AD203B41FA5}">
                      <a16:colId xmlns:a16="http://schemas.microsoft.com/office/drawing/2014/main" val="1210806836"/>
                    </a:ext>
                  </a:extLst>
                </a:gridCol>
                <a:gridCol w="9520818">
                  <a:extLst>
                    <a:ext uri="{9D8B030D-6E8A-4147-A177-3AD203B41FA5}">
                      <a16:colId xmlns:a16="http://schemas.microsoft.com/office/drawing/2014/main" val="3596799202"/>
                    </a:ext>
                  </a:extLst>
                </a:gridCol>
              </a:tblGrid>
              <a:tr h="7046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dirty="0">
                          <a:solidFill>
                            <a:schemeClr val="bg2">
                              <a:lumMod val="25000"/>
                            </a:schemeClr>
                          </a:solidFill>
                          <a:latin typeface="微軟正黑體 Light" panose="020B0304030504040204" pitchFamily="34" charset="-120"/>
                          <a:ea typeface="微軟正黑體 Light" panose="020B0304030504040204" pitchFamily="34" charset="-120"/>
                        </a:rPr>
                        <a:t>契約條款</a:t>
                      </a:r>
                    </a:p>
                    <a:p>
                      <a:endParaRPr lang="zh-TW" altLang="en-US" sz="1800" dirty="0"/>
                    </a:p>
                  </a:txBody>
                  <a:tcPr>
                    <a:noFill/>
                  </a:tcPr>
                </a:tc>
                <a:tc>
                  <a:txBody>
                    <a:bodyPr/>
                    <a:lstStyle/>
                    <a:p>
                      <a:pPr marL="177800" indent="-177800">
                        <a:spcBef>
                          <a:spcPts val="600"/>
                        </a:spcBef>
                      </a:pPr>
                      <a:r>
                        <a:rPr lang="en-US" altLang="zh-TW" sz="1800" dirty="0">
                          <a:solidFill>
                            <a:schemeClr val="bg2">
                              <a:lumMod val="25000"/>
                            </a:schemeClr>
                          </a:solidFill>
                          <a:latin typeface="微軟正黑體 Light" panose="020B0304030504040204" pitchFamily="34" charset="-120"/>
                          <a:ea typeface="微軟正黑體 Light" panose="020B0304030504040204" pitchFamily="34" charset="-120"/>
                        </a:rPr>
                        <a:t>1.</a:t>
                      </a:r>
                      <a:r>
                        <a:rPr lang="zh-TW" altLang="en-US" sz="1800" dirty="0">
                          <a:solidFill>
                            <a:schemeClr val="bg2">
                              <a:lumMod val="25000"/>
                            </a:schemeClr>
                          </a:solidFill>
                          <a:latin typeface="微軟正黑體 Light" panose="020B0304030504040204" pitchFamily="34" charset="-120"/>
                          <a:ea typeface="微軟正黑體 Light" panose="020B0304030504040204" pitchFamily="34" charset="-120"/>
                        </a:rPr>
                        <a:t>賣方依約完成本戶一切主建物、附屬建物之設備及領得使用執照，並接通自來水、電力、於有天然瓦斯地區，並應達成瓦斯配管之可接通狀態及完成契約、廣告圖說所示之設施後，通知買方於賣方規定期限內進行房屋專有部分驗收手續。</a:t>
                      </a:r>
                    </a:p>
                    <a:p>
                      <a:pPr>
                        <a:spcBef>
                          <a:spcPts val="600"/>
                        </a:spcBef>
                      </a:pPr>
                      <a:r>
                        <a:rPr lang="en-US" altLang="zh-TW" sz="1800" dirty="0">
                          <a:solidFill>
                            <a:schemeClr val="bg2">
                              <a:lumMod val="25000"/>
                            </a:schemeClr>
                          </a:solidFill>
                          <a:latin typeface="微軟正黑體 Light" panose="020B0304030504040204" pitchFamily="34" charset="-120"/>
                          <a:ea typeface="微軟正黑體 Light" panose="020B0304030504040204" pitchFamily="34" charset="-120"/>
                        </a:rPr>
                        <a:t>2.</a:t>
                      </a:r>
                      <a:r>
                        <a:rPr lang="zh-TW" altLang="en-US" sz="1800" dirty="0">
                          <a:solidFill>
                            <a:schemeClr val="bg2">
                              <a:lumMod val="25000"/>
                            </a:schemeClr>
                          </a:solidFill>
                          <a:latin typeface="微軟正黑體 Light" panose="020B0304030504040204" pitchFamily="34" charset="-120"/>
                          <a:ea typeface="微軟正黑體 Light" panose="020B0304030504040204" pitchFamily="34" charset="-120"/>
                        </a:rPr>
                        <a:t>雙方驗收時，賣方應提供「交屋工程驗收單」，買方初驗時就本契約所載之房屋專有部分若發現有瑕疵，應載明於「交屋工程驗收單」上，由賣方完成修繕；買方並有權於自備款部分保留房屋總價百分之五作為交屋保留款，並完成修繕且經雙方複驗合格後支付，若初驗未載明複驗才主張者，依保固期款辦理。</a:t>
                      </a:r>
                    </a:p>
                    <a:p>
                      <a:r>
                        <a:rPr lang="en-US" altLang="zh-TW" sz="1800" dirty="0">
                          <a:solidFill>
                            <a:schemeClr val="bg2">
                              <a:lumMod val="25000"/>
                            </a:schemeClr>
                          </a:solidFill>
                          <a:latin typeface="微軟正黑體 Light" panose="020B0304030504040204" pitchFamily="34" charset="-120"/>
                          <a:ea typeface="微軟正黑體 Light" panose="020B0304030504040204" pitchFamily="34" charset="-120"/>
                        </a:rPr>
                        <a:t>3.</a:t>
                      </a:r>
                      <a:r>
                        <a:rPr lang="zh-TW" altLang="en-US" sz="1800" dirty="0">
                          <a:solidFill>
                            <a:schemeClr val="bg2">
                              <a:lumMod val="25000"/>
                            </a:schemeClr>
                          </a:solidFill>
                          <a:latin typeface="微軟正黑體 Light" panose="020B0304030504040204" pitchFamily="34" charset="-120"/>
                          <a:ea typeface="微軟正黑體 Light" panose="020B0304030504040204" pitchFamily="34" charset="-120"/>
                        </a:rPr>
                        <a:t>驗屋標準</a:t>
                      </a:r>
                    </a:p>
                    <a:p>
                      <a:pPr>
                        <a:spcBef>
                          <a:spcPts val="0"/>
                        </a:spcBef>
                        <a:spcAft>
                          <a:spcPts val="600"/>
                        </a:spcAft>
                      </a:pPr>
                      <a:r>
                        <a:rPr lang="zh-TW" altLang="en-US" sz="1800" dirty="0">
                          <a:solidFill>
                            <a:schemeClr val="bg2">
                              <a:lumMod val="25000"/>
                            </a:schemeClr>
                          </a:solidFill>
                          <a:latin typeface="微軟正黑體 Light" panose="020B0304030504040204" pitchFamily="34" charset="-120"/>
                          <a:ea typeface="微軟正黑體 Light" panose="020B0304030504040204" pitchFamily="34" charset="-120"/>
                        </a:rPr>
                        <a:t>泥作粉刷：每</a:t>
                      </a:r>
                      <a:r>
                        <a:rPr lang="en-US" altLang="zh-TW" sz="1800" dirty="0">
                          <a:solidFill>
                            <a:schemeClr val="bg2">
                              <a:lumMod val="25000"/>
                            </a:schemeClr>
                          </a:solidFill>
                          <a:latin typeface="微軟正黑體 Light" panose="020B0304030504040204" pitchFamily="34" charset="-120"/>
                          <a:ea typeface="微軟正黑體 Light" panose="020B0304030504040204" pitchFamily="34" charset="-120"/>
                        </a:rPr>
                        <a:t>1.5</a:t>
                      </a:r>
                      <a:r>
                        <a:rPr lang="zh-TW" altLang="en-US" sz="1800" dirty="0">
                          <a:solidFill>
                            <a:schemeClr val="bg2">
                              <a:lumMod val="25000"/>
                            </a:schemeClr>
                          </a:solidFill>
                          <a:latin typeface="微軟正黑體 Light" panose="020B0304030504040204" pitchFamily="34" charset="-120"/>
                          <a:ea typeface="微軟正黑體 Light" panose="020B0304030504040204" pitchFamily="34" charset="-120"/>
                        </a:rPr>
                        <a:t>公尺</a:t>
                      </a:r>
                      <a:r>
                        <a:rPr lang="en-US" altLang="zh-TW" sz="1800" dirty="0">
                          <a:solidFill>
                            <a:schemeClr val="bg2">
                              <a:lumMod val="25000"/>
                            </a:schemeClr>
                          </a:solidFill>
                          <a:latin typeface="微軟正黑體 Light" panose="020B0304030504040204" pitchFamily="34" charset="-120"/>
                          <a:ea typeface="微軟正黑體 Light" panose="020B0304030504040204" pitchFamily="34" charset="-120"/>
                        </a:rPr>
                        <a:t>x1.5</a:t>
                      </a:r>
                      <a:r>
                        <a:rPr lang="zh-TW" altLang="en-US" sz="1800" dirty="0">
                          <a:solidFill>
                            <a:schemeClr val="bg2">
                              <a:lumMod val="25000"/>
                            </a:schemeClr>
                          </a:solidFill>
                          <a:latin typeface="微軟正黑體 Light" panose="020B0304030504040204" pitchFamily="34" charset="-120"/>
                          <a:ea typeface="微軟正黑體 Light" panose="020B0304030504040204" pitchFamily="34" charset="-120"/>
                        </a:rPr>
                        <a:t>公尺牆面平整度誤差值</a:t>
                      </a:r>
                      <a:r>
                        <a:rPr lang="en-US" altLang="zh-TW" sz="1800" dirty="0">
                          <a:solidFill>
                            <a:schemeClr val="bg2">
                              <a:lumMod val="25000"/>
                            </a:schemeClr>
                          </a:solidFill>
                          <a:latin typeface="微軟正黑體 Light" panose="020B0304030504040204" pitchFamily="34" charset="-120"/>
                          <a:ea typeface="微軟正黑體 Light" panose="020B0304030504040204" pitchFamily="34" charset="-120"/>
                        </a:rPr>
                        <a:t>3mm</a:t>
                      </a:r>
                      <a:r>
                        <a:rPr lang="zh-TW" altLang="en-US" sz="1800" dirty="0">
                          <a:solidFill>
                            <a:schemeClr val="bg2">
                              <a:lumMod val="25000"/>
                            </a:schemeClr>
                          </a:solidFill>
                          <a:latin typeface="微軟正黑體 Light" panose="020B0304030504040204" pitchFamily="34" charset="-120"/>
                          <a:ea typeface="微軟正黑體 Light" panose="020B0304030504040204" pitchFamily="34" charset="-120"/>
                        </a:rPr>
                        <a:t>以內視為合於標準。</a:t>
                      </a:r>
                    </a:p>
                    <a:p>
                      <a:pPr marL="85725" indent="-85725">
                        <a:spcBef>
                          <a:spcPts val="600"/>
                        </a:spcBef>
                      </a:pPr>
                      <a:r>
                        <a:rPr lang="en-US" altLang="zh-TW" sz="1800" dirty="0">
                          <a:solidFill>
                            <a:schemeClr val="bg2">
                              <a:lumMod val="25000"/>
                            </a:schemeClr>
                          </a:solidFill>
                          <a:latin typeface="微軟正黑體 Light" panose="020B0304030504040204" pitchFamily="34" charset="-120"/>
                          <a:ea typeface="微軟正黑體 Light" panose="020B0304030504040204" pitchFamily="34" charset="-120"/>
                        </a:rPr>
                        <a:t>4.</a:t>
                      </a:r>
                      <a:r>
                        <a:rPr lang="zh-TW" altLang="en-US" sz="1800" dirty="0">
                          <a:solidFill>
                            <a:schemeClr val="bg2">
                              <a:lumMod val="25000"/>
                            </a:schemeClr>
                          </a:solidFill>
                          <a:latin typeface="微軟正黑體 Light" panose="020B0304030504040204" pitchFamily="34" charset="-120"/>
                          <a:ea typeface="微軟正黑體 Light" panose="020B0304030504040204" pitchFamily="34" charset="-120"/>
                        </a:rPr>
                        <a:t>第一項接通自來水、電力之管線費及其相關費用</a:t>
                      </a:r>
                      <a:r>
                        <a:rPr lang="en-US" altLang="zh-TW" sz="1800" dirty="0">
                          <a:solidFill>
                            <a:schemeClr val="bg2">
                              <a:lumMod val="25000"/>
                            </a:schemeClr>
                          </a:solidFill>
                          <a:latin typeface="微軟正黑體 Light" panose="020B0304030504040204" pitchFamily="34" charset="-120"/>
                          <a:ea typeface="微軟正黑體 Light" panose="020B0304030504040204" pitchFamily="34" charset="-120"/>
                        </a:rPr>
                        <a:t>(</a:t>
                      </a:r>
                      <a:r>
                        <a:rPr lang="zh-TW" altLang="en-US" sz="1800" dirty="0">
                          <a:solidFill>
                            <a:schemeClr val="bg2">
                              <a:lumMod val="25000"/>
                            </a:schemeClr>
                          </a:solidFill>
                          <a:latin typeface="微軟正黑體 Light" panose="020B0304030504040204" pitchFamily="34" charset="-120"/>
                          <a:ea typeface="微軟正黑體 Light" panose="020B0304030504040204" pitchFamily="34" charset="-120"/>
                        </a:rPr>
                        <a:t>例如安裝配置設計費、施工費、道路開挖費、復原費及施工人員薪資等</a:t>
                      </a:r>
                      <a:r>
                        <a:rPr lang="en-US" altLang="zh-TW" sz="1800" dirty="0">
                          <a:solidFill>
                            <a:schemeClr val="bg2">
                              <a:lumMod val="25000"/>
                            </a:schemeClr>
                          </a:solidFill>
                          <a:latin typeface="微軟正黑體 Light" panose="020B0304030504040204" pitchFamily="34" charset="-120"/>
                          <a:ea typeface="微軟正黑體 Light" panose="020B0304030504040204" pitchFamily="34" charset="-120"/>
                        </a:rPr>
                        <a:t>)</a:t>
                      </a:r>
                      <a:r>
                        <a:rPr lang="zh-TW" altLang="en-US" sz="1800" dirty="0">
                          <a:solidFill>
                            <a:schemeClr val="bg2">
                              <a:lumMod val="25000"/>
                            </a:schemeClr>
                          </a:solidFill>
                          <a:latin typeface="微軟正黑體 Light" panose="020B0304030504040204" pitchFamily="34" charset="-120"/>
                          <a:ea typeface="微軟正黑體 Light" panose="020B0304030504040204" pitchFamily="34" charset="-120"/>
                        </a:rPr>
                        <a:t>由賣方負擔；達成天然瓦斯配管之可接通狀態之約定，除契約另有約定，並於相關銷售文件上特別標明不予配設外，其管線費及相關費用依下列方式處理：</a:t>
                      </a:r>
                    </a:p>
                    <a:p>
                      <a:pPr marL="85725" indent="-85725">
                        <a:spcBef>
                          <a:spcPts val="600"/>
                        </a:spcBef>
                      </a:pPr>
                      <a:r>
                        <a:rPr lang="en-US" altLang="zh-TW" sz="1800" dirty="0">
                          <a:solidFill>
                            <a:schemeClr val="bg2">
                              <a:lumMod val="25000"/>
                            </a:schemeClr>
                          </a:solidFill>
                          <a:latin typeface="微軟正黑體 Light" panose="020B0304030504040204" pitchFamily="34" charset="-120"/>
                          <a:ea typeface="微軟正黑體 Light" panose="020B0304030504040204" pitchFamily="34" charset="-120"/>
                        </a:rPr>
                        <a:t>(</a:t>
                      </a:r>
                      <a:r>
                        <a:rPr lang="zh-TW" altLang="en-US" sz="1800" dirty="0">
                          <a:solidFill>
                            <a:schemeClr val="bg2">
                              <a:lumMod val="25000"/>
                            </a:schemeClr>
                          </a:solidFill>
                          <a:latin typeface="微軟正黑體 Light" panose="020B0304030504040204" pitchFamily="34" charset="-120"/>
                          <a:ea typeface="微軟正黑體 Light" panose="020B0304030504040204" pitchFamily="34" charset="-120"/>
                        </a:rPr>
                        <a:t>一</a:t>
                      </a:r>
                      <a:r>
                        <a:rPr lang="en-US" altLang="zh-TW" sz="1800" dirty="0">
                          <a:solidFill>
                            <a:schemeClr val="bg2">
                              <a:lumMod val="25000"/>
                            </a:schemeClr>
                          </a:solidFill>
                          <a:latin typeface="微軟正黑體 Light" panose="020B0304030504040204" pitchFamily="34" charset="-120"/>
                          <a:ea typeface="微軟正黑體 Light" panose="020B0304030504040204" pitchFamily="34" charset="-120"/>
                        </a:rPr>
                        <a:t>)</a:t>
                      </a:r>
                      <a:r>
                        <a:rPr lang="zh-TW" altLang="en-US" sz="1800" dirty="0">
                          <a:solidFill>
                            <a:schemeClr val="bg2">
                              <a:lumMod val="25000"/>
                            </a:schemeClr>
                          </a:solidFill>
                          <a:latin typeface="微軟正黑體 Light" panose="020B0304030504040204" pitchFamily="34" charset="-120"/>
                          <a:ea typeface="微軟正黑體 Light" panose="020B0304030504040204" pitchFamily="34" charset="-120"/>
                        </a:rPr>
                        <a:t>瓦斯錶預售屋基地範圍內之天然瓦斯配管（瓦斯錶後），由賣方負擔。</a:t>
                      </a:r>
                    </a:p>
                    <a:p>
                      <a:pPr marL="85725" indent="-85725">
                        <a:spcBef>
                          <a:spcPts val="600"/>
                        </a:spcBef>
                      </a:pPr>
                      <a:r>
                        <a:rPr lang="en-US" altLang="zh-TW" sz="1800" dirty="0">
                          <a:solidFill>
                            <a:schemeClr val="bg2">
                              <a:lumMod val="25000"/>
                            </a:schemeClr>
                          </a:solidFill>
                          <a:latin typeface="微軟正黑體 Light" panose="020B0304030504040204" pitchFamily="34" charset="-120"/>
                          <a:ea typeface="微軟正黑體 Light" panose="020B0304030504040204" pitchFamily="34" charset="-120"/>
                        </a:rPr>
                        <a:t>(</a:t>
                      </a:r>
                      <a:r>
                        <a:rPr lang="zh-TW" altLang="en-US" sz="1800" dirty="0">
                          <a:solidFill>
                            <a:schemeClr val="bg2">
                              <a:lumMod val="25000"/>
                            </a:schemeClr>
                          </a:solidFill>
                          <a:latin typeface="微軟正黑體 Light" panose="020B0304030504040204" pitchFamily="34" charset="-120"/>
                          <a:ea typeface="微軟正黑體 Light" panose="020B0304030504040204" pitchFamily="34" charset="-120"/>
                        </a:rPr>
                        <a:t>二</a:t>
                      </a:r>
                      <a:r>
                        <a:rPr lang="en-US" altLang="zh-TW" sz="1800" dirty="0">
                          <a:solidFill>
                            <a:schemeClr val="bg2">
                              <a:lumMod val="25000"/>
                            </a:schemeClr>
                          </a:solidFill>
                          <a:latin typeface="微軟正黑體 Light" panose="020B0304030504040204" pitchFamily="34" charset="-120"/>
                          <a:ea typeface="微軟正黑體 Light" panose="020B0304030504040204" pitchFamily="34" charset="-120"/>
                        </a:rPr>
                        <a:t>)</a:t>
                      </a:r>
                      <a:r>
                        <a:rPr lang="zh-TW" altLang="en-US" sz="1800" dirty="0">
                          <a:solidFill>
                            <a:schemeClr val="bg2">
                              <a:lumMod val="25000"/>
                            </a:schemeClr>
                          </a:solidFill>
                          <a:latin typeface="微軟正黑體 Light" panose="020B0304030504040204" pitchFamily="34" charset="-120"/>
                          <a:ea typeface="微軟正黑體 Light" panose="020B0304030504040204" pitchFamily="34" charset="-120"/>
                        </a:rPr>
                        <a:t>預售屋基地範圍外銜接公用事業外管線之天然瓦斯配管，由買賣雙方議定由買方負擔；未議定者，由賣方負擔。</a:t>
                      </a:r>
                    </a:p>
                  </a:txBody>
                  <a:tcPr>
                    <a:solidFill>
                      <a:srgbClr val="F3AA79">
                        <a:alpha val="20000"/>
                      </a:srgbClr>
                    </a:solidFill>
                  </a:tcPr>
                </a:tc>
                <a:extLst>
                  <a:ext uri="{0D108BD9-81ED-4DB2-BD59-A6C34878D82A}">
                    <a16:rowId xmlns:a16="http://schemas.microsoft.com/office/drawing/2014/main" val="3960543423"/>
                  </a:ext>
                </a:extLst>
              </a:tr>
            </a:tbl>
          </a:graphicData>
        </a:graphic>
      </p:graphicFrame>
      <p:sp>
        <p:nvSpPr>
          <p:cNvPr id="13" name="文字方塊 12">
            <a:extLst>
              <a:ext uri="{FF2B5EF4-FFF2-40B4-BE49-F238E27FC236}">
                <a16:creationId xmlns:a16="http://schemas.microsoft.com/office/drawing/2014/main" id="{BD3D4CD3-30EF-7A3A-44B4-072B37FA41A7}"/>
              </a:ext>
            </a:extLst>
          </p:cNvPr>
          <p:cNvSpPr txBox="1"/>
          <p:nvPr/>
        </p:nvSpPr>
        <p:spPr>
          <a:xfrm>
            <a:off x="9808629" y="3833495"/>
            <a:ext cx="1672651" cy="369332"/>
          </a:xfrm>
          <a:prstGeom prst="rect">
            <a:avLst/>
          </a:prstGeom>
          <a:solidFill>
            <a:srgbClr val="C3FDE7">
              <a:alpha val="55000"/>
            </a:srgbClr>
          </a:solidFill>
          <a:effectLst>
            <a:softEdge rad="114300"/>
          </a:effectLst>
        </p:spPr>
        <p:txBody>
          <a:bodyPr wrap="square" rtlCol="0">
            <a:spAutoFit/>
          </a:bodyPr>
          <a:lstStyle/>
          <a:p>
            <a:r>
              <a:rPr lang="zh-TW" altLang="en-US" b="1" dirty="0">
                <a:solidFill>
                  <a:srgbClr val="0070C0"/>
                </a:solidFill>
                <a:latin typeface="微軟正黑體 Light" panose="020B0304030504040204" pitchFamily="34" charset="-120"/>
                <a:ea typeface="微軟正黑體 Light" panose="020B0304030504040204" pitchFamily="34" charset="-120"/>
              </a:rPr>
              <a:t>限縮買方權利。</a:t>
            </a:r>
          </a:p>
        </p:txBody>
      </p:sp>
      <p:sp>
        <p:nvSpPr>
          <p:cNvPr id="14" name="文字方塊 13">
            <a:extLst>
              <a:ext uri="{FF2B5EF4-FFF2-40B4-BE49-F238E27FC236}">
                <a16:creationId xmlns:a16="http://schemas.microsoft.com/office/drawing/2014/main" id="{59DAD42C-C781-452D-DFA4-171C1477F3E7}"/>
              </a:ext>
            </a:extLst>
          </p:cNvPr>
          <p:cNvSpPr txBox="1"/>
          <p:nvPr/>
        </p:nvSpPr>
        <p:spPr>
          <a:xfrm>
            <a:off x="6457394" y="3269140"/>
            <a:ext cx="2767085" cy="646331"/>
          </a:xfrm>
          <a:prstGeom prst="rect">
            <a:avLst/>
          </a:prstGeom>
          <a:solidFill>
            <a:srgbClr val="C3FDE7">
              <a:alpha val="55000"/>
            </a:srgbClr>
          </a:solidFill>
          <a:effectLst>
            <a:softEdge rad="114300"/>
          </a:effectLst>
        </p:spPr>
        <p:txBody>
          <a:bodyPr wrap="square" rtlCol="0">
            <a:spAutoFit/>
          </a:bodyPr>
          <a:lstStyle/>
          <a:p>
            <a:r>
              <a:rPr lang="en-US" altLang="zh-TW" b="1" dirty="0">
                <a:solidFill>
                  <a:srgbClr val="0070C0"/>
                </a:solidFill>
                <a:latin typeface="微軟正黑體 Light" panose="020B0304030504040204" pitchFamily="34" charset="-120"/>
                <a:ea typeface="微軟正黑體 Light" panose="020B0304030504040204" pitchFamily="34" charset="-120"/>
              </a:rPr>
              <a:t>1.</a:t>
            </a:r>
            <a:r>
              <a:rPr lang="zh-TW" altLang="en-US" b="1" dirty="0">
                <a:solidFill>
                  <a:srgbClr val="0070C0"/>
                </a:solidFill>
                <a:latin typeface="微軟正黑體 Light" panose="020B0304030504040204" pitchFamily="34" charset="-120"/>
                <a:ea typeface="微軟正黑體 Light" panose="020B0304030504040204" pitchFamily="34" charset="-120"/>
              </a:rPr>
              <a:t>限縮違約金計算基準  </a:t>
            </a:r>
            <a:br>
              <a:rPr lang="en-US" altLang="zh-TW" b="1" dirty="0">
                <a:solidFill>
                  <a:srgbClr val="0070C0"/>
                </a:solidFill>
                <a:latin typeface="微軟正黑體 Light" panose="020B0304030504040204" pitchFamily="34" charset="-120"/>
                <a:ea typeface="微軟正黑體 Light" panose="020B0304030504040204" pitchFamily="34" charset="-120"/>
              </a:rPr>
            </a:br>
            <a:r>
              <a:rPr lang="en-US" altLang="zh-TW" b="1" dirty="0">
                <a:solidFill>
                  <a:srgbClr val="0070C0"/>
                </a:solidFill>
                <a:latin typeface="微軟正黑體 Light" panose="020B0304030504040204" pitchFamily="34" charset="-120"/>
                <a:ea typeface="微軟正黑體 Light" panose="020B0304030504040204" pitchFamily="34" charset="-120"/>
              </a:rPr>
              <a:t>2</a:t>
            </a:r>
            <a:r>
              <a:rPr lang="zh-TW" altLang="en-US" b="1" dirty="0">
                <a:solidFill>
                  <a:srgbClr val="0070C0"/>
                </a:solidFill>
                <a:latin typeface="微軟正黑體 Light" panose="020B0304030504040204" pitchFamily="34" charset="-120"/>
                <a:ea typeface="微軟正黑體 Light" panose="020B0304030504040204" pitchFamily="34" charset="-120"/>
              </a:rPr>
              <a:t>限縮瑕疵修補的範圍</a:t>
            </a:r>
          </a:p>
        </p:txBody>
      </p:sp>
      <p:sp>
        <p:nvSpPr>
          <p:cNvPr id="5" name="文字方塊 4">
            <a:extLst>
              <a:ext uri="{FF2B5EF4-FFF2-40B4-BE49-F238E27FC236}">
                <a16:creationId xmlns:a16="http://schemas.microsoft.com/office/drawing/2014/main" id="{CA64B9E7-82BF-F24A-5EA4-E9B32614D7BE}"/>
              </a:ext>
            </a:extLst>
          </p:cNvPr>
          <p:cNvSpPr txBox="1"/>
          <p:nvPr/>
        </p:nvSpPr>
        <p:spPr>
          <a:xfrm>
            <a:off x="7299415" y="5850116"/>
            <a:ext cx="3604577" cy="646331"/>
          </a:xfrm>
          <a:prstGeom prst="rect">
            <a:avLst/>
          </a:prstGeom>
          <a:solidFill>
            <a:srgbClr val="C3FDE7">
              <a:alpha val="55000"/>
            </a:srgbClr>
          </a:solidFill>
          <a:effectLst>
            <a:softEdge rad="114300"/>
          </a:effectLst>
        </p:spPr>
        <p:txBody>
          <a:bodyPr wrap="square" rtlCol="0">
            <a:spAutoFit/>
          </a:bodyPr>
          <a:lstStyle/>
          <a:p>
            <a:r>
              <a:rPr lang="en-US" altLang="zh-TW" b="1" dirty="0">
                <a:solidFill>
                  <a:srgbClr val="0070C0"/>
                </a:solidFill>
                <a:latin typeface="微軟正黑體 Light" panose="020B0304030504040204" pitchFamily="34" charset="-120"/>
                <a:ea typeface="微軟正黑體 Light" panose="020B0304030504040204" pitchFamily="34" charset="-120"/>
              </a:rPr>
              <a:t>1.</a:t>
            </a:r>
            <a:r>
              <a:rPr lang="zh-TW" altLang="en-US" b="1" dirty="0">
                <a:solidFill>
                  <a:srgbClr val="0070C0"/>
                </a:solidFill>
                <a:latin typeface="微軟正黑體 Light" panose="020B0304030504040204" pitchFamily="34" charset="-120"/>
                <a:ea typeface="微軟正黑體 Light" panose="020B0304030504040204" pitchFamily="34" charset="-120"/>
              </a:rPr>
              <a:t>瓦斯錶裝在基地外內還是陽台哪</a:t>
            </a:r>
            <a:r>
              <a:rPr lang="en-US" altLang="zh-TW" b="1" dirty="0">
                <a:solidFill>
                  <a:srgbClr val="0070C0"/>
                </a:solidFill>
                <a:latin typeface="微軟正黑體 Light" panose="020B0304030504040204" pitchFamily="34" charset="-120"/>
                <a:ea typeface="微軟正黑體 Light" panose="020B0304030504040204" pitchFamily="34" charset="-120"/>
              </a:rPr>
              <a:t>?</a:t>
            </a:r>
          </a:p>
          <a:p>
            <a:r>
              <a:rPr lang="en-US" altLang="zh-TW" dirty="0">
                <a:solidFill>
                  <a:srgbClr val="0070C0"/>
                </a:solidFill>
                <a:latin typeface="微軟正黑體 Light" panose="020B0304030504040204" pitchFamily="34" charset="-120"/>
                <a:ea typeface="微軟正黑體 Light" panose="020B0304030504040204" pitchFamily="34" charset="-120"/>
              </a:rPr>
              <a:t>2.</a:t>
            </a:r>
            <a:r>
              <a:rPr lang="zh-TW" altLang="en-US" b="1" dirty="0">
                <a:solidFill>
                  <a:srgbClr val="0070C0"/>
                </a:solidFill>
                <a:latin typeface="微軟正黑體 Light" panose="020B0304030504040204" pitchFamily="34" charset="-120"/>
                <a:ea typeface="微軟正黑體 Light" panose="020B0304030504040204" pitchFamily="34" charset="-120"/>
              </a:rPr>
              <a:t>外管以定型化條款約定買方負擔。</a:t>
            </a:r>
          </a:p>
        </p:txBody>
      </p:sp>
      <p:sp>
        <p:nvSpPr>
          <p:cNvPr id="6" name="橢圓 5">
            <a:extLst>
              <a:ext uri="{FF2B5EF4-FFF2-40B4-BE49-F238E27FC236}">
                <a16:creationId xmlns:a16="http://schemas.microsoft.com/office/drawing/2014/main" id="{7B95F4BC-A56A-E401-57AF-1368246AAD81}"/>
              </a:ext>
            </a:extLst>
          </p:cNvPr>
          <p:cNvSpPr/>
          <p:nvPr/>
        </p:nvSpPr>
        <p:spPr>
          <a:xfrm>
            <a:off x="8134125" y="3833495"/>
            <a:ext cx="1492910" cy="330373"/>
          </a:xfrm>
          <a:custGeom>
            <a:avLst/>
            <a:gdLst>
              <a:gd name="csX0" fmla="*/ 0 w 1492910"/>
              <a:gd name="csY0" fmla="*/ 165187 h 330373"/>
              <a:gd name="csX1" fmla="*/ 746455 w 1492910"/>
              <a:gd name="csY1" fmla="*/ 0 h 330373"/>
              <a:gd name="csX2" fmla="*/ 1492910 w 1492910"/>
              <a:gd name="csY2" fmla="*/ 165187 h 330373"/>
              <a:gd name="csX3" fmla="*/ 746455 w 1492910"/>
              <a:gd name="csY3" fmla="*/ 330374 h 330373"/>
              <a:gd name="csX4" fmla="*/ 0 w 1492910"/>
              <a:gd name="csY4" fmla="*/ 165187 h 330373"/>
            </a:gdLst>
            <a:ahLst/>
            <a:cxnLst>
              <a:cxn ang="0">
                <a:pos x="csX0" y="csY0"/>
              </a:cxn>
              <a:cxn ang="0">
                <a:pos x="csX1" y="csY1"/>
              </a:cxn>
              <a:cxn ang="0">
                <a:pos x="csX2" y="csY2"/>
              </a:cxn>
              <a:cxn ang="0">
                <a:pos x="csX3" y="csY3"/>
              </a:cxn>
              <a:cxn ang="0">
                <a:pos x="csX4" y="csY4"/>
              </a:cxn>
            </a:cxnLst>
            <a:rect l="l" t="t" r="r" b="b"/>
            <a:pathLst>
              <a:path w="1492910" h="330373" extrusionOk="0">
                <a:moveTo>
                  <a:pt x="0" y="165187"/>
                </a:moveTo>
                <a:cubicBezTo>
                  <a:pt x="-23285" y="8863"/>
                  <a:pt x="331746" y="-29764"/>
                  <a:pt x="746455" y="0"/>
                </a:cubicBezTo>
                <a:cubicBezTo>
                  <a:pt x="1155398" y="-802"/>
                  <a:pt x="1471838" y="77926"/>
                  <a:pt x="1492910" y="165187"/>
                </a:cubicBezTo>
                <a:cubicBezTo>
                  <a:pt x="1524474" y="323190"/>
                  <a:pt x="1207525" y="310097"/>
                  <a:pt x="746455" y="330374"/>
                </a:cubicBezTo>
                <a:cubicBezTo>
                  <a:pt x="337327" y="330522"/>
                  <a:pt x="420" y="261212"/>
                  <a:pt x="0" y="165187"/>
                </a:cubicBezTo>
                <a:close/>
              </a:path>
            </a:pathLst>
          </a:custGeom>
          <a:noFill/>
          <a:ln w="22225" cap="rnd">
            <a:solidFill>
              <a:srgbClr val="FF0000">
                <a:alpha val="71000"/>
              </a:srgbClr>
            </a:solidFill>
            <a:prstDash val="solid"/>
            <a:extLst>
              <a:ext uri="{C807C97D-BFC1-408E-A445-0C87EB9F89A2}">
                <ask:lineSketchStyleProps xmlns:ask="http://schemas.microsoft.com/office/drawing/2018/sketchyshapes" xmlns="" sd="264327539">
                  <a:prstGeom prst="ellipse">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endParaRPr lang="zh-TW" altLang="en-US" sz="3200" b="1" dirty="0">
              <a:solidFill>
                <a:schemeClr val="tx1"/>
              </a:solidFill>
              <a:latin typeface="標楷體" panose="03000509000000000000" pitchFamily="65" charset="-120"/>
              <a:ea typeface="標楷體" panose="03000509000000000000" pitchFamily="65" charset="-120"/>
            </a:endParaRPr>
          </a:p>
        </p:txBody>
      </p:sp>
      <p:sp>
        <p:nvSpPr>
          <p:cNvPr id="7" name="橢圓 6">
            <a:extLst>
              <a:ext uri="{FF2B5EF4-FFF2-40B4-BE49-F238E27FC236}">
                <a16:creationId xmlns:a16="http://schemas.microsoft.com/office/drawing/2014/main" id="{E2BC0BB8-30F0-D049-B1B7-E1BB481F9B68}"/>
              </a:ext>
            </a:extLst>
          </p:cNvPr>
          <p:cNvSpPr/>
          <p:nvPr/>
        </p:nvSpPr>
        <p:spPr>
          <a:xfrm>
            <a:off x="2647352" y="2990170"/>
            <a:ext cx="3604577" cy="338553"/>
          </a:xfrm>
          <a:custGeom>
            <a:avLst/>
            <a:gdLst>
              <a:gd name="csX0" fmla="*/ 0 w 3604577"/>
              <a:gd name="csY0" fmla="*/ 169277 h 338553"/>
              <a:gd name="csX1" fmla="*/ 1802289 w 3604577"/>
              <a:gd name="csY1" fmla="*/ 0 h 338553"/>
              <a:gd name="csX2" fmla="*/ 3604578 w 3604577"/>
              <a:gd name="csY2" fmla="*/ 169277 h 338553"/>
              <a:gd name="csX3" fmla="*/ 1802289 w 3604577"/>
              <a:gd name="csY3" fmla="*/ 338554 h 338553"/>
              <a:gd name="csX4" fmla="*/ 0 w 3604577"/>
              <a:gd name="csY4" fmla="*/ 169277 h 338553"/>
            </a:gdLst>
            <a:ahLst/>
            <a:cxnLst>
              <a:cxn ang="0">
                <a:pos x="csX0" y="csY0"/>
              </a:cxn>
              <a:cxn ang="0">
                <a:pos x="csX1" y="csY1"/>
              </a:cxn>
              <a:cxn ang="0">
                <a:pos x="csX2" y="csY2"/>
              </a:cxn>
              <a:cxn ang="0">
                <a:pos x="csX3" y="csY3"/>
              </a:cxn>
              <a:cxn ang="0">
                <a:pos x="csX4" y="csY4"/>
              </a:cxn>
            </a:cxnLst>
            <a:rect l="l" t="t" r="r" b="b"/>
            <a:pathLst>
              <a:path w="3604577" h="338553" extrusionOk="0">
                <a:moveTo>
                  <a:pt x="0" y="169277"/>
                </a:moveTo>
                <a:cubicBezTo>
                  <a:pt x="17195" y="-53553"/>
                  <a:pt x="883941" y="62050"/>
                  <a:pt x="1802289" y="0"/>
                </a:cubicBezTo>
                <a:cubicBezTo>
                  <a:pt x="2778836" y="-7120"/>
                  <a:pt x="3609098" y="59938"/>
                  <a:pt x="3604578" y="169277"/>
                </a:cubicBezTo>
                <a:cubicBezTo>
                  <a:pt x="3683151" y="210831"/>
                  <a:pt x="2753572" y="450912"/>
                  <a:pt x="1802289" y="338554"/>
                </a:cubicBezTo>
                <a:cubicBezTo>
                  <a:pt x="803481" y="349822"/>
                  <a:pt x="5320" y="258087"/>
                  <a:pt x="0" y="169277"/>
                </a:cubicBezTo>
                <a:close/>
              </a:path>
            </a:pathLst>
          </a:custGeom>
          <a:noFill/>
          <a:ln w="22225" cap="rnd">
            <a:solidFill>
              <a:srgbClr val="FF0000">
                <a:alpha val="71000"/>
              </a:srgbClr>
            </a:solidFill>
            <a:prstDash val="solid"/>
            <a:extLst>
              <a:ext uri="{C807C97D-BFC1-408E-A445-0C87EB9F89A2}">
                <ask:lineSketchStyleProps xmlns:ask="http://schemas.microsoft.com/office/drawing/2018/sketchyshapes" xmlns="" sd="4266498984">
                  <a:prstGeom prst="ellipse">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endParaRPr lang="zh-TW" altLang="en-US" sz="3200" b="1" dirty="0">
              <a:solidFill>
                <a:schemeClr val="tx1"/>
              </a:solidFill>
              <a:latin typeface="標楷體" panose="03000509000000000000" pitchFamily="65" charset="-120"/>
              <a:ea typeface="標楷體" panose="03000509000000000000" pitchFamily="65" charset="-120"/>
            </a:endParaRPr>
          </a:p>
        </p:txBody>
      </p:sp>
      <p:sp>
        <p:nvSpPr>
          <p:cNvPr id="15" name="橢圓 14">
            <a:extLst>
              <a:ext uri="{FF2B5EF4-FFF2-40B4-BE49-F238E27FC236}">
                <a16:creationId xmlns:a16="http://schemas.microsoft.com/office/drawing/2014/main" id="{F1F1AD62-0792-14D3-D868-238888123B06}"/>
              </a:ext>
            </a:extLst>
          </p:cNvPr>
          <p:cNvSpPr/>
          <p:nvPr/>
        </p:nvSpPr>
        <p:spPr>
          <a:xfrm>
            <a:off x="10112991" y="5502580"/>
            <a:ext cx="531963" cy="369332"/>
          </a:xfrm>
          <a:custGeom>
            <a:avLst/>
            <a:gdLst>
              <a:gd name="csX0" fmla="*/ 0 w 531963"/>
              <a:gd name="csY0" fmla="*/ 184666 h 369332"/>
              <a:gd name="csX1" fmla="*/ 265982 w 531963"/>
              <a:gd name="csY1" fmla="*/ 0 h 369332"/>
              <a:gd name="csX2" fmla="*/ 531964 w 531963"/>
              <a:gd name="csY2" fmla="*/ 184666 h 369332"/>
              <a:gd name="csX3" fmla="*/ 265982 w 531963"/>
              <a:gd name="csY3" fmla="*/ 369332 h 369332"/>
              <a:gd name="csX4" fmla="*/ 0 w 531963"/>
              <a:gd name="csY4" fmla="*/ 184666 h 369332"/>
            </a:gdLst>
            <a:ahLst/>
            <a:cxnLst>
              <a:cxn ang="0">
                <a:pos x="csX0" y="csY0"/>
              </a:cxn>
              <a:cxn ang="0">
                <a:pos x="csX1" y="csY1"/>
              </a:cxn>
              <a:cxn ang="0">
                <a:pos x="csX2" y="csY2"/>
              </a:cxn>
              <a:cxn ang="0">
                <a:pos x="csX3" y="csY3"/>
              </a:cxn>
              <a:cxn ang="0">
                <a:pos x="csX4" y="csY4"/>
              </a:cxn>
            </a:cxnLst>
            <a:rect l="l" t="t" r="r" b="b"/>
            <a:pathLst>
              <a:path w="531963" h="369332" extrusionOk="0">
                <a:moveTo>
                  <a:pt x="0" y="184666"/>
                </a:moveTo>
                <a:cubicBezTo>
                  <a:pt x="-3816" y="72010"/>
                  <a:pt x="117634" y="-17597"/>
                  <a:pt x="265982" y="0"/>
                </a:cubicBezTo>
                <a:cubicBezTo>
                  <a:pt x="408913" y="-961"/>
                  <a:pt x="507546" y="87277"/>
                  <a:pt x="531964" y="184666"/>
                </a:cubicBezTo>
                <a:cubicBezTo>
                  <a:pt x="543138" y="310293"/>
                  <a:pt x="416860" y="367679"/>
                  <a:pt x="265982" y="369332"/>
                </a:cubicBezTo>
                <a:cubicBezTo>
                  <a:pt x="138237" y="370238"/>
                  <a:pt x="375" y="290937"/>
                  <a:pt x="0" y="184666"/>
                </a:cubicBezTo>
                <a:close/>
              </a:path>
            </a:pathLst>
          </a:custGeom>
          <a:noFill/>
          <a:ln w="22225" cap="rnd">
            <a:solidFill>
              <a:srgbClr val="FF0000">
                <a:alpha val="71000"/>
              </a:srgbClr>
            </a:solidFill>
            <a:prstDash val="solid"/>
            <a:extLst>
              <a:ext uri="{C807C97D-BFC1-408E-A445-0C87EB9F89A2}">
                <ask:lineSketchStyleProps xmlns:ask="http://schemas.microsoft.com/office/drawing/2018/sketchyshapes" xmlns="" sd="264327539">
                  <a:prstGeom prst="ellipse">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endParaRPr lang="zh-TW" altLang="en-US" sz="3200" b="1" dirty="0">
              <a:solidFill>
                <a:schemeClr val="tx1"/>
              </a:solidFill>
              <a:latin typeface="標楷體" panose="03000509000000000000" pitchFamily="65" charset="-120"/>
              <a:ea typeface="標楷體" panose="03000509000000000000" pitchFamily="65" charset="-120"/>
            </a:endParaRPr>
          </a:p>
        </p:txBody>
      </p:sp>
      <p:sp>
        <p:nvSpPr>
          <p:cNvPr id="16" name="橢圓 15">
            <a:extLst>
              <a:ext uri="{FF2B5EF4-FFF2-40B4-BE49-F238E27FC236}">
                <a16:creationId xmlns:a16="http://schemas.microsoft.com/office/drawing/2014/main" id="{A1BFAA74-1D9C-E066-8C22-1DC933BB4C79}"/>
              </a:ext>
            </a:extLst>
          </p:cNvPr>
          <p:cNvSpPr/>
          <p:nvPr/>
        </p:nvSpPr>
        <p:spPr>
          <a:xfrm>
            <a:off x="6872636" y="5182009"/>
            <a:ext cx="1075342" cy="272232"/>
          </a:xfrm>
          <a:custGeom>
            <a:avLst/>
            <a:gdLst>
              <a:gd name="csX0" fmla="*/ 0 w 1075342"/>
              <a:gd name="csY0" fmla="*/ 136116 h 272232"/>
              <a:gd name="csX1" fmla="*/ 537671 w 1075342"/>
              <a:gd name="csY1" fmla="*/ 0 h 272232"/>
              <a:gd name="csX2" fmla="*/ 1075342 w 1075342"/>
              <a:gd name="csY2" fmla="*/ 136116 h 272232"/>
              <a:gd name="csX3" fmla="*/ 537671 w 1075342"/>
              <a:gd name="csY3" fmla="*/ 272232 h 272232"/>
              <a:gd name="csX4" fmla="*/ 0 w 1075342"/>
              <a:gd name="csY4" fmla="*/ 136116 h 272232"/>
            </a:gdLst>
            <a:ahLst/>
            <a:cxnLst>
              <a:cxn ang="0">
                <a:pos x="csX0" y="csY0"/>
              </a:cxn>
              <a:cxn ang="0">
                <a:pos x="csX1" y="csY1"/>
              </a:cxn>
              <a:cxn ang="0">
                <a:pos x="csX2" y="csY2"/>
              </a:cxn>
              <a:cxn ang="0">
                <a:pos x="csX3" y="csY3"/>
              </a:cxn>
              <a:cxn ang="0">
                <a:pos x="csX4" y="csY4"/>
              </a:cxn>
            </a:cxnLst>
            <a:rect l="l" t="t" r="r" b="b"/>
            <a:pathLst>
              <a:path w="1075342" h="272232" extrusionOk="0">
                <a:moveTo>
                  <a:pt x="0" y="136116"/>
                </a:moveTo>
                <a:cubicBezTo>
                  <a:pt x="-14763" y="19670"/>
                  <a:pt x="238664" y="-24997"/>
                  <a:pt x="537671" y="0"/>
                </a:cubicBezTo>
                <a:cubicBezTo>
                  <a:pt x="826525" y="-1960"/>
                  <a:pt x="1073679" y="61254"/>
                  <a:pt x="1075342" y="136116"/>
                </a:cubicBezTo>
                <a:cubicBezTo>
                  <a:pt x="1081702" y="224746"/>
                  <a:pt x="844816" y="267996"/>
                  <a:pt x="537671" y="272232"/>
                </a:cubicBezTo>
                <a:cubicBezTo>
                  <a:pt x="246339" y="272498"/>
                  <a:pt x="1488" y="228297"/>
                  <a:pt x="0" y="136116"/>
                </a:cubicBezTo>
                <a:close/>
              </a:path>
            </a:pathLst>
          </a:custGeom>
          <a:noFill/>
          <a:ln w="22225" cap="rnd">
            <a:solidFill>
              <a:srgbClr val="FF0000">
                <a:alpha val="71000"/>
              </a:srgbClr>
            </a:solidFill>
            <a:prstDash val="solid"/>
            <a:extLst>
              <a:ext uri="{C807C97D-BFC1-408E-A445-0C87EB9F89A2}">
                <ask:lineSketchStyleProps xmlns:ask="http://schemas.microsoft.com/office/drawing/2018/sketchyshapes" xmlns="" sd="264327539">
                  <a:prstGeom prst="ellipse">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endParaRPr lang="zh-TW" altLang="en-US" sz="3200" b="1" dirty="0">
              <a:solidFill>
                <a:schemeClr val="tx1"/>
              </a:solidFill>
              <a:latin typeface="標楷體" panose="03000509000000000000" pitchFamily="65" charset="-120"/>
              <a:ea typeface="標楷體" panose="03000509000000000000" pitchFamily="65" charset="-120"/>
            </a:endParaRPr>
          </a:p>
        </p:txBody>
      </p:sp>
      <p:pic>
        <p:nvPicPr>
          <p:cNvPr id="17" name="圖片 16">
            <a:extLst>
              <a:ext uri="{FF2B5EF4-FFF2-40B4-BE49-F238E27FC236}">
                <a16:creationId xmlns:a16="http://schemas.microsoft.com/office/drawing/2014/main" id="{17B2A313-C401-051C-5C72-743FD4A77E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0823" y="30388"/>
            <a:ext cx="1332181" cy="445484"/>
          </a:xfrm>
          <a:prstGeom prst="rect">
            <a:avLst/>
          </a:prstGeom>
        </p:spPr>
      </p:pic>
      <p:cxnSp>
        <p:nvCxnSpPr>
          <p:cNvPr id="10" name="直線接點 9">
            <a:extLst>
              <a:ext uri="{FF2B5EF4-FFF2-40B4-BE49-F238E27FC236}">
                <a16:creationId xmlns:a16="http://schemas.microsoft.com/office/drawing/2014/main" id="{E5142013-D264-5304-F66A-C90483812D0F}"/>
              </a:ext>
            </a:extLst>
          </p:cNvPr>
          <p:cNvCxnSpPr/>
          <p:nvPr/>
        </p:nvCxnSpPr>
        <p:spPr>
          <a:xfrm>
            <a:off x="10454185" y="3328723"/>
            <a:ext cx="89961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接點 10">
            <a:extLst>
              <a:ext uri="{FF2B5EF4-FFF2-40B4-BE49-F238E27FC236}">
                <a16:creationId xmlns:a16="http://schemas.microsoft.com/office/drawing/2014/main" id="{D0DC618A-8BCA-5FCB-47A5-117314E8F945}"/>
              </a:ext>
            </a:extLst>
          </p:cNvPr>
          <p:cNvCxnSpPr>
            <a:cxnSpLocks/>
          </p:cNvCxnSpPr>
          <p:nvPr/>
        </p:nvCxnSpPr>
        <p:spPr>
          <a:xfrm>
            <a:off x="3999832" y="3579601"/>
            <a:ext cx="188235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1850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5" grpId="0" animBg="1"/>
      <p:bldP spid="6" grpId="0" animBg="1"/>
      <p:bldP spid="7" grpId="0" animBg="1"/>
      <p:bldP spid="15"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60E625-6E47-B404-619F-54F405D04FB6}"/>
            </a:ext>
          </a:extLst>
        </p:cNvPr>
        <p:cNvGrpSpPr/>
        <p:nvPr/>
      </p:nvGrpSpPr>
      <p:grpSpPr>
        <a:xfrm>
          <a:off x="0" y="0"/>
          <a:ext cx="0" cy="0"/>
          <a:chOff x="0" y="0"/>
          <a:chExt cx="0" cy="0"/>
        </a:xfrm>
      </p:grpSpPr>
      <p:sp>
        <p:nvSpPr>
          <p:cNvPr id="15" name="矩形 14">
            <a:extLst>
              <a:ext uri="{FF2B5EF4-FFF2-40B4-BE49-F238E27FC236}">
                <a16:creationId xmlns:a16="http://schemas.microsoft.com/office/drawing/2014/main" id="{C0FFEB53-9891-5C30-6640-26764E6C18FC}"/>
              </a:ext>
            </a:extLst>
          </p:cNvPr>
          <p:cNvSpPr/>
          <p:nvPr/>
        </p:nvSpPr>
        <p:spPr>
          <a:xfrm>
            <a:off x="0" y="7496"/>
            <a:ext cx="12192000" cy="896074"/>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a:extLst>
              <a:ext uri="{FF2B5EF4-FFF2-40B4-BE49-F238E27FC236}">
                <a16:creationId xmlns:a16="http://schemas.microsoft.com/office/drawing/2014/main" id="{7D97F5C6-82EF-79AA-BFD7-07E863539705}"/>
              </a:ext>
            </a:extLst>
          </p:cNvPr>
          <p:cNvSpPr>
            <a:spLocks noGrp="1"/>
          </p:cNvSpPr>
          <p:nvPr>
            <p:ph type="title"/>
          </p:nvPr>
        </p:nvSpPr>
        <p:spPr>
          <a:xfrm>
            <a:off x="349623" y="-32850"/>
            <a:ext cx="11564470" cy="1133202"/>
          </a:xfrm>
        </p:spPr>
        <p:txBody>
          <a:bodyPr>
            <a:noAutofit/>
          </a:bodyPr>
          <a:lstStyle/>
          <a:p>
            <a:r>
              <a:rPr lang="zh-TW" altLang="en-US" sz="4800" b="1" dirty="0">
                <a:solidFill>
                  <a:schemeClr val="accent1">
                    <a:lumMod val="75000"/>
                  </a:schemeClr>
                </a:solidFill>
                <a:latin typeface="微軟正黑體" panose="020B0604030504040204" pitchFamily="34" charset="-120"/>
                <a:ea typeface="微軟正黑體" panose="020B0604030504040204" pitchFamily="34" charset="-120"/>
              </a:rPr>
              <a:t>二、常見錯誤態樣</a:t>
            </a:r>
          </a:p>
        </p:txBody>
      </p:sp>
      <p:sp>
        <p:nvSpPr>
          <p:cNvPr id="9" name="矩形: 圓角 8">
            <a:extLst>
              <a:ext uri="{FF2B5EF4-FFF2-40B4-BE49-F238E27FC236}">
                <a16:creationId xmlns:a16="http://schemas.microsoft.com/office/drawing/2014/main" id="{7518022D-7252-0194-BF01-51BD7ACE592C}"/>
              </a:ext>
            </a:extLst>
          </p:cNvPr>
          <p:cNvSpPr/>
          <p:nvPr/>
        </p:nvSpPr>
        <p:spPr>
          <a:xfrm>
            <a:off x="755650" y="944519"/>
            <a:ext cx="6299752" cy="471480"/>
          </a:xfrm>
          <a:prstGeom prst="round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14</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、房地所有權移轉登記期限</a:t>
            </a:r>
          </a:p>
        </p:txBody>
      </p:sp>
      <p:sp>
        <p:nvSpPr>
          <p:cNvPr id="3" name="投影片編號版面配置區 2">
            <a:extLst>
              <a:ext uri="{FF2B5EF4-FFF2-40B4-BE49-F238E27FC236}">
                <a16:creationId xmlns:a16="http://schemas.microsoft.com/office/drawing/2014/main" id="{9D4EBD4A-67AD-EB89-FC02-2DD7BEB90B21}"/>
              </a:ext>
            </a:extLst>
          </p:cNvPr>
          <p:cNvSpPr>
            <a:spLocks noGrp="1"/>
          </p:cNvSpPr>
          <p:nvPr>
            <p:ph type="sldNum" sz="quarter" idx="12"/>
          </p:nvPr>
        </p:nvSpPr>
        <p:spPr/>
        <p:txBody>
          <a:bodyPr/>
          <a:lstStyle/>
          <a:p>
            <a:fld id="{AACB90C0-7538-46F1-B501-0F43F4A2C391}" type="slidenum">
              <a:rPr lang="zh-TW" altLang="en-US" smtClean="0"/>
              <a:t>15</a:t>
            </a:fld>
            <a:endParaRPr lang="zh-TW" altLang="en-US"/>
          </a:p>
        </p:txBody>
      </p:sp>
      <p:graphicFrame>
        <p:nvGraphicFramePr>
          <p:cNvPr id="4" name="表格 3">
            <a:extLst>
              <a:ext uri="{FF2B5EF4-FFF2-40B4-BE49-F238E27FC236}">
                <a16:creationId xmlns:a16="http://schemas.microsoft.com/office/drawing/2014/main" id="{78F42928-F696-7081-97B8-72057BF6D29C}"/>
              </a:ext>
            </a:extLst>
          </p:cNvPr>
          <p:cNvGraphicFramePr>
            <a:graphicFrameLocks noGrp="1"/>
          </p:cNvGraphicFramePr>
          <p:nvPr>
            <p:extLst>
              <p:ext uri="{D42A27DB-BD31-4B8C-83A1-F6EECF244321}">
                <p14:modId xmlns:p14="http://schemas.microsoft.com/office/powerpoint/2010/main" val="1473950544"/>
              </p:ext>
            </p:extLst>
          </p:nvPr>
        </p:nvGraphicFramePr>
        <p:xfrm>
          <a:off x="755650" y="1408456"/>
          <a:ext cx="10883900" cy="5364480"/>
        </p:xfrm>
        <a:graphic>
          <a:graphicData uri="http://schemas.openxmlformats.org/drawingml/2006/table">
            <a:tbl>
              <a:tblPr firstRow="1" bandRow="1">
                <a:tableStyleId>{0E3FDE45-AF77-4B5C-9715-49D594BDF05E}</a:tableStyleId>
              </a:tblPr>
              <a:tblGrid>
                <a:gridCol w="1363082">
                  <a:extLst>
                    <a:ext uri="{9D8B030D-6E8A-4147-A177-3AD203B41FA5}">
                      <a16:colId xmlns:a16="http://schemas.microsoft.com/office/drawing/2014/main" val="1210806836"/>
                    </a:ext>
                  </a:extLst>
                </a:gridCol>
                <a:gridCol w="9520818">
                  <a:extLst>
                    <a:ext uri="{9D8B030D-6E8A-4147-A177-3AD203B41FA5}">
                      <a16:colId xmlns:a16="http://schemas.microsoft.com/office/drawing/2014/main" val="3596799202"/>
                    </a:ext>
                  </a:extLst>
                </a:gridCol>
              </a:tblGrid>
              <a:tr h="10380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dirty="0">
                          <a:solidFill>
                            <a:schemeClr val="bg2">
                              <a:lumMod val="25000"/>
                            </a:schemeClr>
                          </a:solidFill>
                          <a:latin typeface="微軟正黑體 Light" panose="020B0304030504040204" pitchFamily="34" charset="-120"/>
                          <a:ea typeface="微軟正黑體 Light" panose="020B0304030504040204" pitchFamily="34" charset="-120"/>
                        </a:rPr>
                        <a:t>應記載</a:t>
                      </a:r>
                      <a:endParaRPr lang="en-US" altLang="zh-TW" sz="1800" dirty="0">
                        <a:solidFill>
                          <a:schemeClr val="bg2">
                            <a:lumMod val="25000"/>
                          </a:schemeClr>
                        </a:solidFill>
                        <a:latin typeface="微軟正黑體 Light" panose="020B0304030504040204" pitchFamily="34" charset="-120"/>
                        <a:ea typeface="微軟正黑體 Light" panose="020B0304030504040204"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dirty="0">
                          <a:solidFill>
                            <a:schemeClr val="bg2">
                              <a:lumMod val="25000"/>
                            </a:schemeClr>
                          </a:solidFill>
                          <a:latin typeface="微軟正黑體 Light" panose="020B0304030504040204" pitchFamily="34" charset="-120"/>
                          <a:ea typeface="微軟正黑體 Light" panose="020B0304030504040204" pitchFamily="34" charset="-120"/>
                        </a:rPr>
                        <a:t>第</a:t>
                      </a:r>
                      <a:r>
                        <a:rPr lang="en-US" altLang="zh-TW" sz="1800" dirty="0">
                          <a:solidFill>
                            <a:schemeClr val="bg2">
                              <a:lumMod val="25000"/>
                            </a:schemeClr>
                          </a:solidFill>
                          <a:latin typeface="微軟正黑體 Light" panose="020B0304030504040204" pitchFamily="34" charset="-120"/>
                          <a:ea typeface="微軟正黑體 Light" panose="020B0304030504040204" pitchFamily="34" charset="-120"/>
                        </a:rPr>
                        <a:t>2</a:t>
                      </a:r>
                      <a:r>
                        <a:rPr lang="zh-TW" altLang="en-US" sz="1800" dirty="0">
                          <a:solidFill>
                            <a:schemeClr val="bg2">
                              <a:lumMod val="25000"/>
                            </a:schemeClr>
                          </a:solidFill>
                          <a:latin typeface="微軟正黑體 Light" panose="020B0304030504040204" pitchFamily="34" charset="-120"/>
                          <a:ea typeface="微軟正黑體 Light" panose="020B0304030504040204" pitchFamily="34" charset="-120"/>
                        </a:rPr>
                        <a:t>款至</a:t>
                      </a:r>
                      <a:br>
                        <a:rPr lang="en-US" altLang="zh-TW" sz="1800" dirty="0">
                          <a:solidFill>
                            <a:schemeClr val="bg2">
                              <a:lumMod val="25000"/>
                            </a:schemeClr>
                          </a:solidFill>
                          <a:latin typeface="微軟正黑體 Light" panose="020B0304030504040204" pitchFamily="34" charset="-120"/>
                          <a:ea typeface="微軟正黑體 Light" panose="020B0304030504040204" pitchFamily="34" charset="-120"/>
                        </a:rPr>
                      </a:br>
                      <a:r>
                        <a:rPr lang="zh-TW" altLang="en-US" sz="1800" dirty="0">
                          <a:solidFill>
                            <a:schemeClr val="bg2">
                              <a:lumMod val="25000"/>
                            </a:schemeClr>
                          </a:solidFill>
                          <a:latin typeface="微軟正黑體 Light" panose="020B0304030504040204" pitchFamily="34" charset="-120"/>
                          <a:ea typeface="微軟正黑體 Light" panose="020B0304030504040204" pitchFamily="34" charset="-120"/>
                        </a:rPr>
                        <a:t>第</a:t>
                      </a:r>
                      <a:r>
                        <a:rPr lang="en-US" altLang="zh-TW" sz="1800" dirty="0">
                          <a:solidFill>
                            <a:schemeClr val="bg2">
                              <a:lumMod val="25000"/>
                            </a:schemeClr>
                          </a:solidFill>
                          <a:latin typeface="微軟正黑體 Light" panose="020B0304030504040204" pitchFamily="34" charset="-120"/>
                          <a:ea typeface="微軟正黑體 Light" panose="020B0304030504040204" pitchFamily="34" charset="-120"/>
                        </a:rPr>
                        <a:t>5</a:t>
                      </a:r>
                      <a:r>
                        <a:rPr lang="zh-TW" altLang="en-US" sz="1800" dirty="0">
                          <a:solidFill>
                            <a:schemeClr val="bg2">
                              <a:lumMod val="25000"/>
                            </a:schemeClr>
                          </a:solidFill>
                          <a:latin typeface="微軟正黑體 Light" panose="020B0304030504040204" pitchFamily="34" charset="-120"/>
                          <a:ea typeface="微軟正黑體 Light" panose="020B0304030504040204" pitchFamily="34" charset="-120"/>
                        </a:rPr>
                        <a:t>款</a:t>
                      </a:r>
                      <a:endParaRPr lang="en-US" altLang="zh-TW" sz="1800" dirty="0">
                        <a:solidFill>
                          <a:schemeClr val="bg2">
                            <a:lumMod val="25000"/>
                          </a:schemeClr>
                        </a:solidFill>
                        <a:latin typeface="微軟正黑體 Light" panose="020B0304030504040204" pitchFamily="34" charset="-120"/>
                        <a:ea typeface="微軟正黑體 Light" panose="020B0304030504040204" pitchFamily="34" charset="-120"/>
                      </a:endParaRPr>
                    </a:p>
                  </a:txBody>
                  <a:tcPr>
                    <a:noFill/>
                  </a:tcPr>
                </a:tc>
                <a:tc>
                  <a:txBody>
                    <a:bodyPr/>
                    <a:lstStyle/>
                    <a:p>
                      <a:r>
                        <a:rPr lang="zh-TW" altLang="en-US" sz="1800" b="0" dirty="0">
                          <a:solidFill>
                            <a:schemeClr val="bg2">
                              <a:lumMod val="25000"/>
                            </a:schemeClr>
                          </a:solidFill>
                          <a:latin typeface="微軟正黑體 Light" panose="020B0304030504040204" pitchFamily="34" charset="-120"/>
                          <a:ea typeface="微軟正黑體 Light" panose="020B0304030504040204" pitchFamily="34" charset="-120"/>
                        </a:rPr>
                        <a:t>十四、房地所有權移轉登記期限</a:t>
                      </a:r>
                    </a:p>
                    <a:p>
                      <a:pPr marL="627063" indent="-627063">
                        <a:spcBef>
                          <a:spcPts val="600"/>
                        </a:spcBef>
                      </a:pPr>
                      <a:r>
                        <a:rPr lang="zh-TW" altLang="en-US" sz="1800" b="0" dirty="0">
                          <a:solidFill>
                            <a:schemeClr val="bg2">
                              <a:lumMod val="25000"/>
                            </a:schemeClr>
                          </a:solidFill>
                          <a:latin typeface="微軟正黑體 Light" panose="020B0304030504040204" pitchFamily="34" charset="-120"/>
                          <a:ea typeface="微軟正黑體 Light" panose="020B0304030504040204" pitchFamily="34" charset="-120"/>
                        </a:rPr>
                        <a:t>（二）房屋所有權移轉登記</a:t>
                      </a:r>
                    </a:p>
                    <a:p>
                      <a:pPr marL="627063" indent="-449263">
                        <a:spcBef>
                          <a:spcPts val="600"/>
                        </a:spcBef>
                      </a:pPr>
                      <a:r>
                        <a:rPr lang="zh-TW" altLang="en-US" sz="1800" b="0" dirty="0">
                          <a:solidFill>
                            <a:schemeClr val="bg2">
                              <a:lumMod val="25000"/>
                            </a:schemeClr>
                          </a:solidFill>
                          <a:latin typeface="微軟正黑體 Light" panose="020B0304030504040204" pitchFamily="34" charset="-120"/>
                          <a:ea typeface="微軟正黑體 Light" panose="020B0304030504040204" pitchFamily="34" charset="-120"/>
                        </a:rPr>
                        <a:t>房屋所有權之移轉，應於使用執照核發後四個月內備妥文件申辦有關稅費及權利移轉登記。</a:t>
                      </a:r>
                    </a:p>
                    <a:p>
                      <a:pPr marL="627063" indent="-627063">
                        <a:spcBef>
                          <a:spcPts val="600"/>
                        </a:spcBef>
                      </a:pPr>
                      <a:r>
                        <a:rPr lang="zh-TW" altLang="en-US" sz="1800" b="0" dirty="0">
                          <a:solidFill>
                            <a:schemeClr val="bg2">
                              <a:lumMod val="25000"/>
                            </a:schemeClr>
                          </a:solidFill>
                          <a:latin typeface="微軟正黑體 Light" panose="020B0304030504040204" pitchFamily="34" charset="-120"/>
                          <a:ea typeface="微軟正黑體 Light" panose="020B0304030504040204" pitchFamily="34" charset="-120"/>
                        </a:rPr>
                        <a:t>（三）賣方</a:t>
                      </a:r>
                      <a:r>
                        <a:rPr lang="zh-TW" altLang="en-US" sz="1800" b="0" kern="1200" dirty="0">
                          <a:solidFill>
                            <a:schemeClr val="bg2">
                              <a:lumMod val="25000"/>
                            </a:schemeClr>
                          </a:solidFill>
                          <a:latin typeface="微軟正黑體 Light" panose="020B0304030504040204" pitchFamily="34" charset="-120"/>
                          <a:ea typeface="微軟正黑體 Light" panose="020B0304030504040204" pitchFamily="34" charset="-120"/>
                          <a:cs typeface="+mn-cs"/>
                        </a:rPr>
                        <a:t>違反</a:t>
                      </a:r>
                      <a:r>
                        <a:rPr lang="zh-TW" altLang="en-US" sz="1800" b="0" dirty="0">
                          <a:solidFill>
                            <a:schemeClr val="bg2">
                              <a:lumMod val="25000"/>
                            </a:schemeClr>
                          </a:solidFill>
                          <a:latin typeface="微軟正黑體 Light" panose="020B0304030504040204" pitchFamily="34" charset="-120"/>
                          <a:ea typeface="微軟正黑體 Light" panose="020B0304030504040204" pitchFamily="34" charset="-120"/>
                        </a:rPr>
                        <a:t>前二款之規定，致各項稅費增加或罰鍰（滯納金）時，賣方應全數負擔；如損及買方權益時，賣方應負損害賠償之責。</a:t>
                      </a:r>
                    </a:p>
                    <a:p>
                      <a:pPr marL="627063" indent="-627063">
                        <a:spcBef>
                          <a:spcPts val="600"/>
                        </a:spcBef>
                      </a:pPr>
                      <a:r>
                        <a:rPr lang="zh-TW" altLang="en-US" sz="1800" b="0" dirty="0">
                          <a:solidFill>
                            <a:schemeClr val="bg2">
                              <a:lumMod val="25000"/>
                            </a:schemeClr>
                          </a:solidFill>
                          <a:latin typeface="微軟正黑體 Light" panose="020B0304030504040204" pitchFamily="34" charset="-120"/>
                          <a:ea typeface="微軟正黑體 Light" panose="020B0304030504040204" pitchFamily="34" charset="-120"/>
                        </a:rPr>
                        <a:t>（四）賣方應於買方履行下列義務時，辦理房地所有權移轉登記：</a:t>
                      </a:r>
                    </a:p>
                    <a:p>
                      <a:pPr marL="723900" indent="-450850">
                        <a:spcBef>
                          <a:spcPts val="600"/>
                        </a:spcBef>
                      </a:pPr>
                      <a:r>
                        <a:rPr lang="zh-TW" altLang="en-US" sz="1800" b="0" dirty="0">
                          <a:solidFill>
                            <a:schemeClr val="bg2">
                              <a:lumMod val="25000"/>
                            </a:schemeClr>
                          </a:solidFill>
                          <a:latin typeface="微軟正黑體 Light" panose="020B0304030504040204" pitchFamily="34" charset="-120"/>
                          <a:ea typeface="微軟正黑體 Light" panose="020B0304030504040204" pitchFamily="34" charset="-120"/>
                        </a:rPr>
                        <a:t>１、依契約</a:t>
                      </a:r>
                      <a:r>
                        <a:rPr lang="zh-TW" altLang="en-US" sz="1800" b="0" kern="1200" dirty="0">
                          <a:solidFill>
                            <a:schemeClr val="bg2">
                              <a:lumMod val="25000"/>
                            </a:schemeClr>
                          </a:solidFill>
                          <a:latin typeface="微軟正黑體 Light" panose="020B0304030504040204" pitchFamily="34" charset="-120"/>
                          <a:ea typeface="微軟正黑體 Light" panose="020B0304030504040204" pitchFamily="34" charset="-120"/>
                          <a:cs typeface="+mn-cs"/>
                        </a:rPr>
                        <a:t>約定</a:t>
                      </a:r>
                      <a:r>
                        <a:rPr lang="zh-TW" altLang="en-US" sz="1800" b="0" dirty="0">
                          <a:solidFill>
                            <a:schemeClr val="bg2">
                              <a:lumMod val="25000"/>
                            </a:schemeClr>
                          </a:solidFill>
                          <a:latin typeface="微軟正黑體 Light" panose="020B0304030504040204" pitchFamily="34" charset="-120"/>
                          <a:ea typeface="微軟正黑體 Light" panose="020B0304030504040204" pitchFamily="34" charset="-120"/>
                        </a:rPr>
                        <a:t>之付款辦法，除約定之交屋保留款外，應繳清房地移轉登記前應繳之款項及逾期加付之遲延利息。</a:t>
                      </a:r>
                    </a:p>
                    <a:p>
                      <a:pPr marL="627063" indent="-354013">
                        <a:spcBef>
                          <a:spcPts val="600"/>
                        </a:spcBef>
                        <a:tabLst>
                          <a:tab pos="723900" algn="l"/>
                        </a:tabLst>
                      </a:pPr>
                      <a:r>
                        <a:rPr lang="zh-TW" altLang="en-US" sz="1800" b="0" dirty="0">
                          <a:solidFill>
                            <a:schemeClr val="bg2">
                              <a:lumMod val="25000"/>
                            </a:schemeClr>
                          </a:solidFill>
                          <a:latin typeface="微軟正黑體 Light" panose="020B0304030504040204" pitchFamily="34" charset="-120"/>
                          <a:ea typeface="微軟正黑體 Light" panose="020B0304030504040204" pitchFamily="34" charset="-120"/>
                        </a:rPr>
                        <a:t>２、提出辦理</a:t>
                      </a:r>
                      <a:r>
                        <a:rPr lang="zh-TW" altLang="en-US" sz="1800" b="0" kern="1200" dirty="0">
                          <a:solidFill>
                            <a:schemeClr val="bg2">
                              <a:lumMod val="25000"/>
                            </a:schemeClr>
                          </a:solidFill>
                          <a:latin typeface="微軟正黑體 Light" panose="020B0304030504040204" pitchFamily="34" charset="-120"/>
                          <a:ea typeface="微軟正黑體 Light" panose="020B0304030504040204" pitchFamily="34" charset="-120"/>
                          <a:cs typeface="+mn-cs"/>
                        </a:rPr>
                        <a:t>所有權移轉登記及貸款有關文件，辦理各項貸款手續，繳清各項稅費，預立各項取款或委託撥付文件，並應開立受款人為賣方及票面上註明禁止背書轉讓，及記載擔保之債權金額及範圍之本票予賣方。</a:t>
                      </a:r>
                    </a:p>
                    <a:p>
                      <a:pPr marL="627063" indent="-354013">
                        <a:spcBef>
                          <a:spcPts val="600"/>
                        </a:spcBef>
                      </a:pPr>
                      <a:r>
                        <a:rPr lang="zh-TW" altLang="en-US" sz="1800" b="0" kern="1200" dirty="0">
                          <a:solidFill>
                            <a:schemeClr val="bg2">
                              <a:lumMod val="25000"/>
                            </a:schemeClr>
                          </a:solidFill>
                          <a:latin typeface="微軟正黑體 Light" panose="020B0304030504040204" pitchFamily="34" charset="-120"/>
                          <a:ea typeface="微軟正黑體 Light" panose="020B0304030504040204" pitchFamily="34" charset="-120"/>
                          <a:cs typeface="+mn-cs"/>
                        </a:rPr>
                        <a:t>３、本款第一目</a:t>
                      </a:r>
                      <a:r>
                        <a:rPr lang="zh-TW" altLang="en-US" sz="1800" b="0" dirty="0">
                          <a:solidFill>
                            <a:schemeClr val="bg2">
                              <a:lumMod val="25000"/>
                            </a:schemeClr>
                          </a:solidFill>
                          <a:latin typeface="微軟正黑體 Light" panose="020B0304030504040204" pitchFamily="34" charset="-120"/>
                          <a:ea typeface="微軟正黑體 Light" panose="020B0304030504040204" pitchFamily="34" charset="-120"/>
                        </a:rPr>
                        <a:t>、第二目之費用如以票據支付，應在登記以前全部兌現。</a:t>
                      </a:r>
                    </a:p>
                    <a:p>
                      <a:pPr marL="627063" indent="-627063">
                        <a:spcBef>
                          <a:spcPts val="600"/>
                        </a:spcBef>
                      </a:pPr>
                      <a:r>
                        <a:rPr lang="zh-TW" altLang="en-US" sz="1800" b="0" dirty="0">
                          <a:solidFill>
                            <a:schemeClr val="bg2">
                              <a:lumMod val="25000"/>
                            </a:schemeClr>
                          </a:solidFill>
                          <a:latin typeface="微軟正黑體 Light" panose="020B0304030504040204" pitchFamily="34" charset="-120"/>
                          <a:ea typeface="微軟正黑體 Light" panose="020B0304030504040204" pitchFamily="34" charset="-120"/>
                        </a:rPr>
                        <a:t>（五）第一款、第二款之辦理事項，由賣方指定之地政士辦理之，倘為配合各項手續需要，需由買方加蓋印章，出具證件或繳納各項稅費時，買方應於接獲賣方或承辦地政士通知日起七日內提供，如有逾期，每逾一日應按已繳房地價款依萬分之二單利計算遲延利息予賣方，另如因買方之延誤或不協辦，致各項稅費增加或罰鍰（滯納金）時，買方應全數負擔；如損及賣方權益時，買方應負損害賠償之責。</a:t>
                      </a:r>
                    </a:p>
                  </a:txBody>
                  <a:tcPr/>
                </a:tc>
                <a:extLst>
                  <a:ext uri="{0D108BD9-81ED-4DB2-BD59-A6C34878D82A}">
                    <a16:rowId xmlns:a16="http://schemas.microsoft.com/office/drawing/2014/main" val="2340362650"/>
                  </a:ext>
                </a:extLst>
              </a:tr>
            </a:tbl>
          </a:graphicData>
        </a:graphic>
      </p:graphicFrame>
      <p:pic>
        <p:nvPicPr>
          <p:cNvPr id="12" name="圖片 11">
            <a:extLst>
              <a:ext uri="{FF2B5EF4-FFF2-40B4-BE49-F238E27FC236}">
                <a16:creationId xmlns:a16="http://schemas.microsoft.com/office/drawing/2014/main" id="{BBC6805A-607F-EB9C-0ACB-7B299531B1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0823" y="30388"/>
            <a:ext cx="1332181" cy="445484"/>
          </a:xfrm>
          <a:prstGeom prst="rect">
            <a:avLst/>
          </a:prstGeom>
        </p:spPr>
      </p:pic>
    </p:spTree>
    <p:extLst>
      <p:ext uri="{BB962C8B-B14F-4D97-AF65-F5344CB8AC3E}">
        <p14:creationId xmlns:p14="http://schemas.microsoft.com/office/powerpoint/2010/main" val="464258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7C875F-F395-3FEE-0D35-4E7AAB154A44}"/>
            </a:ext>
          </a:extLst>
        </p:cNvPr>
        <p:cNvGrpSpPr/>
        <p:nvPr/>
      </p:nvGrpSpPr>
      <p:grpSpPr>
        <a:xfrm>
          <a:off x="0" y="0"/>
          <a:ext cx="0" cy="0"/>
          <a:chOff x="0" y="0"/>
          <a:chExt cx="0" cy="0"/>
        </a:xfrm>
      </p:grpSpPr>
      <p:sp>
        <p:nvSpPr>
          <p:cNvPr id="15" name="矩形 14">
            <a:extLst>
              <a:ext uri="{FF2B5EF4-FFF2-40B4-BE49-F238E27FC236}">
                <a16:creationId xmlns:a16="http://schemas.microsoft.com/office/drawing/2014/main" id="{C799563E-ACF3-4B6C-851C-48BF12A4014C}"/>
              </a:ext>
            </a:extLst>
          </p:cNvPr>
          <p:cNvSpPr/>
          <p:nvPr/>
        </p:nvSpPr>
        <p:spPr>
          <a:xfrm>
            <a:off x="0" y="7496"/>
            <a:ext cx="12192000" cy="896074"/>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a:extLst>
              <a:ext uri="{FF2B5EF4-FFF2-40B4-BE49-F238E27FC236}">
                <a16:creationId xmlns:a16="http://schemas.microsoft.com/office/drawing/2014/main" id="{451D74C8-92E7-7EA6-92E0-0347A4367902}"/>
              </a:ext>
            </a:extLst>
          </p:cNvPr>
          <p:cNvSpPr>
            <a:spLocks noGrp="1"/>
          </p:cNvSpPr>
          <p:nvPr>
            <p:ph type="title"/>
          </p:nvPr>
        </p:nvSpPr>
        <p:spPr>
          <a:xfrm>
            <a:off x="349623" y="-32850"/>
            <a:ext cx="11564470" cy="1133202"/>
          </a:xfrm>
        </p:spPr>
        <p:txBody>
          <a:bodyPr>
            <a:noAutofit/>
          </a:bodyPr>
          <a:lstStyle/>
          <a:p>
            <a:r>
              <a:rPr lang="zh-TW" altLang="en-US" sz="4800" b="1" dirty="0">
                <a:solidFill>
                  <a:schemeClr val="accent1">
                    <a:lumMod val="75000"/>
                  </a:schemeClr>
                </a:solidFill>
                <a:latin typeface="微軟正黑體" panose="020B0604030504040204" pitchFamily="34" charset="-120"/>
                <a:ea typeface="微軟正黑體" panose="020B0604030504040204" pitchFamily="34" charset="-120"/>
              </a:rPr>
              <a:t>二、常見錯誤態樣</a:t>
            </a:r>
          </a:p>
        </p:txBody>
      </p:sp>
      <p:sp>
        <p:nvSpPr>
          <p:cNvPr id="9" name="矩形: 圓角 8">
            <a:extLst>
              <a:ext uri="{FF2B5EF4-FFF2-40B4-BE49-F238E27FC236}">
                <a16:creationId xmlns:a16="http://schemas.microsoft.com/office/drawing/2014/main" id="{9017FD85-AF00-0FC3-855B-5096130D2B44}"/>
              </a:ext>
            </a:extLst>
          </p:cNvPr>
          <p:cNvSpPr/>
          <p:nvPr/>
        </p:nvSpPr>
        <p:spPr>
          <a:xfrm>
            <a:off x="755650" y="944519"/>
            <a:ext cx="6299752" cy="471480"/>
          </a:xfrm>
          <a:prstGeom prst="round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14</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、房地所有權移轉登記期限</a:t>
            </a:r>
          </a:p>
        </p:txBody>
      </p:sp>
      <p:sp>
        <p:nvSpPr>
          <p:cNvPr id="3" name="投影片編號版面配置區 2">
            <a:extLst>
              <a:ext uri="{FF2B5EF4-FFF2-40B4-BE49-F238E27FC236}">
                <a16:creationId xmlns:a16="http://schemas.microsoft.com/office/drawing/2014/main" id="{95C2A75A-2507-BFC1-FE0F-D5A6C1388648}"/>
              </a:ext>
            </a:extLst>
          </p:cNvPr>
          <p:cNvSpPr>
            <a:spLocks noGrp="1"/>
          </p:cNvSpPr>
          <p:nvPr>
            <p:ph type="sldNum" sz="quarter" idx="12"/>
          </p:nvPr>
        </p:nvSpPr>
        <p:spPr/>
        <p:txBody>
          <a:bodyPr/>
          <a:lstStyle/>
          <a:p>
            <a:fld id="{AACB90C0-7538-46F1-B501-0F43F4A2C391}" type="slidenum">
              <a:rPr lang="zh-TW" altLang="en-US" smtClean="0"/>
              <a:t>16</a:t>
            </a:fld>
            <a:endParaRPr lang="zh-TW" altLang="en-US"/>
          </a:p>
        </p:txBody>
      </p:sp>
      <p:graphicFrame>
        <p:nvGraphicFramePr>
          <p:cNvPr id="4" name="表格 3">
            <a:extLst>
              <a:ext uri="{FF2B5EF4-FFF2-40B4-BE49-F238E27FC236}">
                <a16:creationId xmlns:a16="http://schemas.microsoft.com/office/drawing/2014/main" id="{FDF3F4CC-A0EA-E9A4-B8F9-0E7F2B4D91A0}"/>
              </a:ext>
            </a:extLst>
          </p:cNvPr>
          <p:cNvGraphicFramePr>
            <a:graphicFrameLocks noGrp="1"/>
          </p:cNvGraphicFramePr>
          <p:nvPr>
            <p:extLst>
              <p:ext uri="{D42A27DB-BD31-4B8C-83A1-F6EECF244321}">
                <p14:modId xmlns:p14="http://schemas.microsoft.com/office/powerpoint/2010/main" val="2033655984"/>
              </p:ext>
            </p:extLst>
          </p:nvPr>
        </p:nvGraphicFramePr>
        <p:xfrm>
          <a:off x="782946" y="1531288"/>
          <a:ext cx="10883900" cy="4328160"/>
        </p:xfrm>
        <a:graphic>
          <a:graphicData uri="http://schemas.openxmlformats.org/drawingml/2006/table">
            <a:tbl>
              <a:tblPr firstRow="1" bandRow="1">
                <a:tableStyleId>{0E3FDE45-AF77-4B5C-9715-49D594BDF05E}</a:tableStyleId>
              </a:tblPr>
              <a:tblGrid>
                <a:gridCol w="1363082">
                  <a:extLst>
                    <a:ext uri="{9D8B030D-6E8A-4147-A177-3AD203B41FA5}">
                      <a16:colId xmlns:a16="http://schemas.microsoft.com/office/drawing/2014/main" val="1210806836"/>
                    </a:ext>
                  </a:extLst>
                </a:gridCol>
                <a:gridCol w="9520818">
                  <a:extLst>
                    <a:ext uri="{9D8B030D-6E8A-4147-A177-3AD203B41FA5}">
                      <a16:colId xmlns:a16="http://schemas.microsoft.com/office/drawing/2014/main" val="3596799202"/>
                    </a:ext>
                  </a:extLst>
                </a:gridCol>
              </a:tblGrid>
              <a:tr h="7046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bg2">
                              <a:lumMod val="25000"/>
                            </a:schemeClr>
                          </a:solidFill>
                          <a:latin typeface="微軟正黑體 Light" panose="020B0304030504040204" pitchFamily="34" charset="-120"/>
                          <a:ea typeface="微軟正黑體 Light" panose="020B0304030504040204" pitchFamily="34" charset="-120"/>
                        </a:rPr>
                        <a:t>契約條款</a:t>
                      </a:r>
                    </a:p>
                    <a:p>
                      <a:endParaRPr lang="zh-TW" altLang="en-US" sz="1600" dirty="0"/>
                    </a:p>
                  </a:txBody>
                  <a:tcPr>
                    <a:noFill/>
                  </a:tcPr>
                </a:tc>
                <a:tc>
                  <a:txBody>
                    <a:bodyPr/>
                    <a:lstStyle/>
                    <a:p>
                      <a:r>
                        <a:rPr lang="zh-TW" altLang="en-US" sz="1800" b="1" dirty="0">
                          <a:solidFill>
                            <a:schemeClr val="bg2">
                              <a:lumMod val="25000"/>
                            </a:schemeClr>
                          </a:solidFill>
                          <a:latin typeface="微軟正黑體 Light" panose="020B0304030504040204" pitchFamily="34" charset="-120"/>
                          <a:ea typeface="微軟正黑體 Light" panose="020B0304030504040204" pitchFamily="34" charset="-120"/>
                        </a:rPr>
                        <a:t>十四、房地所有權移轉登記期限</a:t>
                      </a:r>
                    </a:p>
                    <a:p>
                      <a:pPr marL="179388" indent="-179388">
                        <a:spcBef>
                          <a:spcPts val="900"/>
                        </a:spcBef>
                      </a:pPr>
                      <a:r>
                        <a:rPr lang="zh-TW" altLang="en-US" sz="1800" b="1" dirty="0">
                          <a:solidFill>
                            <a:schemeClr val="bg2">
                              <a:lumMod val="25000"/>
                            </a:schemeClr>
                          </a:solidFill>
                          <a:latin typeface="微軟正黑體 Light" panose="020B0304030504040204" pitchFamily="34" charset="-120"/>
                          <a:ea typeface="微軟正黑體 Light" panose="020B0304030504040204" pitchFamily="34" charset="-120"/>
                        </a:rPr>
                        <a:t>（二）賣方應於使用執照核發後四個月內備妥文件申辦有關稅費及所有權移轉登記，但若因買方未於期限內辦妥貸款程序時或買方不辦理貸款，尚未付清相當貸款全額時 ，時間得順延。</a:t>
                      </a:r>
                      <a:endParaRPr lang="en-US" altLang="zh-TW" sz="1800" b="1" dirty="0">
                        <a:solidFill>
                          <a:schemeClr val="bg2">
                            <a:lumMod val="25000"/>
                          </a:schemeClr>
                        </a:solidFill>
                        <a:latin typeface="微軟正黑體 Light" panose="020B0304030504040204" pitchFamily="34" charset="-120"/>
                        <a:ea typeface="微軟正黑體 Light" panose="020B0304030504040204" pitchFamily="34" charset="-120"/>
                      </a:endParaRPr>
                    </a:p>
                    <a:p>
                      <a:pPr marL="179388" indent="-179388">
                        <a:spcBef>
                          <a:spcPts val="900"/>
                        </a:spcBef>
                      </a:pPr>
                      <a:r>
                        <a:rPr lang="zh-TW" altLang="en-US" sz="1800" b="1" dirty="0">
                          <a:solidFill>
                            <a:schemeClr val="bg2">
                              <a:lumMod val="25000"/>
                            </a:schemeClr>
                          </a:solidFill>
                          <a:latin typeface="微軟正黑體 Light" panose="020B0304030504040204" pitchFamily="34" charset="-120"/>
                          <a:ea typeface="微軟正黑體 Light" panose="020B0304030504040204" pitchFamily="34" charset="-120"/>
                        </a:rPr>
                        <a:t>（五）第一款、第二款之辦理事項，由賣方指定之地政士辦理之，倘為配合各項手續需要，需由買方加蓋印章，出具證件或繳納各項稅費時，買方應於接獲賣方或承辦地政士通知日起七日內提供，如有逾期，每逾一日應按已繳房地價款依萬分之二單利計算遲延利息予賣方，另如因買方之延誤或不協辦，致各項稅費增加或罰鍰（滯納金）時，買方應全數負擔；如損及賣方權益時，買方應負損害賠償之責。</a:t>
                      </a:r>
                      <a:endParaRPr lang="en-US" altLang="zh-TW" sz="1800" b="1" dirty="0">
                        <a:solidFill>
                          <a:schemeClr val="bg2">
                            <a:lumMod val="25000"/>
                          </a:schemeClr>
                        </a:solidFill>
                        <a:latin typeface="微軟正黑體 Light" panose="020B0304030504040204" pitchFamily="34" charset="-120"/>
                        <a:ea typeface="微軟正黑體 Light" panose="020B0304030504040204" pitchFamily="34" charset="-120"/>
                      </a:endParaRPr>
                    </a:p>
                    <a:p>
                      <a:pPr marL="179388" indent="-179388">
                        <a:spcBef>
                          <a:spcPts val="900"/>
                        </a:spcBef>
                      </a:pPr>
                      <a:r>
                        <a:rPr lang="zh-TW" altLang="en-US" sz="1800" b="1" dirty="0">
                          <a:solidFill>
                            <a:schemeClr val="bg2">
                              <a:lumMod val="25000"/>
                            </a:schemeClr>
                          </a:solidFill>
                          <a:latin typeface="微軟正黑體 Light" panose="020B0304030504040204" pitchFamily="34" charset="-120"/>
                          <a:ea typeface="微軟正黑體 Light" panose="020B0304030504040204" pitchFamily="34" charset="-120"/>
                        </a:rPr>
                        <a:t>（六）倘經賣方或地政士再定十五日以上之期限催告而逾期買方仍不提供者，視為買方違約，賣方得依違約之處罰規定處理。 </a:t>
                      </a:r>
                      <a:endParaRPr lang="en-US" altLang="zh-TW" sz="1800" b="1" dirty="0">
                        <a:solidFill>
                          <a:schemeClr val="bg2">
                            <a:lumMod val="25000"/>
                          </a:schemeClr>
                        </a:solidFill>
                        <a:latin typeface="微軟正黑體 Light" panose="020B0304030504040204" pitchFamily="34" charset="-120"/>
                        <a:ea typeface="微軟正黑體 Light" panose="020B0304030504040204" pitchFamily="34" charset="-120"/>
                      </a:endParaRPr>
                    </a:p>
                    <a:p>
                      <a:pPr marL="179388" indent="-179388">
                        <a:spcBef>
                          <a:spcPts val="900"/>
                        </a:spcBef>
                      </a:pPr>
                      <a:r>
                        <a:rPr lang="zh-TW" altLang="en-US" sz="1800" b="1" dirty="0">
                          <a:solidFill>
                            <a:schemeClr val="bg2">
                              <a:lumMod val="25000"/>
                            </a:schemeClr>
                          </a:solidFill>
                          <a:latin typeface="微軟正黑體 Light" panose="020B0304030504040204" pitchFamily="34" charset="-120"/>
                          <a:ea typeface="微軟正黑體 Light" panose="020B0304030504040204" pitchFamily="34" charset="-120"/>
                        </a:rPr>
                        <a:t>（七）買方不得以驗屋未完全或瑕疵未修繕為由拒絕過戶或拒絕支付交屋款，若買方經賣方催告程序後仍不配合辦理所有權移轉，視為買方違約，賣方得依違約之處罰規定處理。</a:t>
                      </a:r>
                    </a:p>
                    <a:p>
                      <a:endParaRPr lang="zh-TW" altLang="en-US" sz="1400" dirty="0">
                        <a:latin typeface="微軟正黑體 Light" panose="020B0304030504040204" pitchFamily="34" charset="-120"/>
                        <a:ea typeface="微軟正黑體 Light" panose="020B0304030504040204" pitchFamily="34" charset="-120"/>
                      </a:endParaRPr>
                    </a:p>
                  </a:txBody>
                  <a:tcPr>
                    <a:solidFill>
                      <a:srgbClr val="F3AA79">
                        <a:alpha val="20000"/>
                      </a:srgbClr>
                    </a:solidFill>
                  </a:tcPr>
                </a:tc>
                <a:extLst>
                  <a:ext uri="{0D108BD9-81ED-4DB2-BD59-A6C34878D82A}">
                    <a16:rowId xmlns:a16="http://schemas.microsoft.com/office/drawing/2014/main" val="3960543423"/>
                  </a:ext>
                </a:extLst>
              </a:tr>
            </a:tbl>
          </a:graphicData>
        </a:graphic>
      </p:graphicFrame>
      <p:sp>
        <p:nvSpPr>
          <p:cNvPr id="13" name="文字方塊 12">
            <a:extLst>
              <a:ext uri="{FF2B5EF4-FFF2-40B4-BE49-F238E27FC236}">
                <a16:creationId xmlns:a16="http://schemas.microsoft.com/office/drawing/2014/main" id="{167A43C4-12BF-1A17-D37E-A2B1AEC18F0A}"/>
              </a:ext>
            </a:extLst>
          </p:cNvPr>
          <p:cNvSpPr txBox="1"/>
          <p:nvPr/>
        </p:nvSpPr>
        <p:spPr>
          <a:xfrm>
            <a:off x="5678621" y="5705224"/>
            <a:ext cx="5675179" cy="369332"/>
          </a:xfrm>
          <a:prstGeom prst="rect">
            <a:avLst/>
          </a:prstGeom>
          <a:solidFill>
            <a:srgbClr val="C3FDE7">
              <a:alpha val="65000"/>
            </a:srgbClr>
          </a:solidFill>
          <a:effectLst>
            <a:softEdge rad="114300"/>
          </a:effectLst>
        </p:spPr>
        <p:txBody>
          <a:bodyPr wrap="square" rtlCol="0">
            <a:spAutoFit/>
          </a:bodyPr>
          <a:lstStyle/>
          <a:p>
            <a:r>
              <a:rPr lang="zh-TW" altLang="en-US" dirty="0">
                <a:solidFill>
                  <a:srgbClr val="0070C0"/>
                </a:solidFill>
                <a:latin typeface="微軟正黑體 Light" panose="020B0304030504040204" pitchFamily="34" charset="-120"/>
                <a:ea typeface="微軟正黑體 Light" panose="020B0304030504040204" pitchFamily="34" charset="-120"/>
              </a:rPr>
              <a:t>第</a:t>
            </a:r>
            <a:r>
              <a:rPr lang="en-US" altLang="zh-TW" dirty="0">
                <a:solidFill>
                  <a:srgbClr val="0070C0"/>
                </a:solidFill>
                <a:latin typeface="微軟正黑體 Light" panose="020B0304030504040204" pitchFamily="34" charset="-120"/>
                <a:ea typeface="微軟正黑體 Light" panose="020B0304030504040204" pitchFamily="34" charset="-120"/>
              </a:rPr>
              <a:t>6</a:t>
            </a:r>
            <a:r>
              <a:rPr lang="zh-TW" altLang="en-US" dirty="0">
                <a:solidFill>
                  <a:srgbClr val="0070C0"/>
                </a:solidFill>
                <a:latin typeface="微軟正黑體 Light" panose="020B0304030504040204" pitchFamily="34" charset="-120"/>
                <a:ea typeface="微軟正黑體 Light" panose="020B0304030504040204" pitchFamily="34" charset="-120"/>
              </a:rPr>
              <a:t>款、第</a:t>
            </a:r>
            <a:r>
              <a:rPr lang="en-US" altLang="zh-TW" dirty="0">
                <a:solidFill>
                  <a:srgbClr val="0070C0"/>
                </a:solidFill>
                <a:latin typeface="微軟正黑體 Light" panose="020B0304030504040204" pitchFamily="34" charset="-120"/>
                <a:ea typeface="微軟正黑體 Light" panose="020B0304030504040204" pitchFamily="34" charset="-120"/>
              </a:rPr>
              <a:t>7</a:t>
            </a:r>
            <a:r>
              <a:rPr lang="zh-TW" altLang="en-US" dirty="0">
                <a:solidFill>
                  <a:srgbClr val="0070C0"/>
                </a:solidFill>
                <a:latin typeface="微軟正黑體 Light" panose="020B0304030504040204" pitchFamily="34" charset="-120"/>
                <a:ea typeface="微軟正黑體 Light" panose="020B0304030504040204" pitchFamily="34" charset="-120"/>
              </a:rPr>
              <a:t>款以定型化契約條款，新增買方違約責任。</a:t>
            </a:r>
          </a:p>
        </p:txBody>
      </p:sp>
      <p:sp>
        <p:nvSpPr>
          <p:cNvPr id="14" name="文字方塊 13">
            <a:extLst>
              <a:ext uri="{FF2B5EF4-FFF2-40B4-BE49-F238E27FC236}">
                <a16:creationId xmlns:a16="http://schemas.microsoft.com/office/drawing/2014/main" id="{328BB0B7-7BD0-2D9B-0268-BF80D67C9D6B}"/>
              </a:ext>
            </a:extLst>
          </p:cNvPr>
          <p:cNvSpPr txBox="1"/>
          <p:nvPr/>
        </p:nvSpPr>
        <p:spPr>
          <a:xfrm>
            <a:off x="5604536" y="1616031"/>
            <a:ext cx="5329739" cy="369332"/>
          </a:xfrm>
          <a:prstGeom prst="rect">
            <a:avLst/>
          </a:prstGeom>
          <a:solidFill>
            <a:srgbClr val="C3FDE7">
              <a:alpha val="75000"/>
            </a:srgbClr>
          </a:solidFill>
          <a:effectLst>
            <a:softEdge rad="114300"/>
          </a:effectLst>
        </p:spPr>
        <p:txBody>
          <a:bodyPr wrap="square" rtlCol="0">
            <a:spAutoFit/>
          </a:bodyPr>
          <a:lstStyle/>
          <a:p>
            <a:r>
              <a:rPr lang="zh-TW" altLang="en-US" b="1" dirty="0">
                <a:solidFill>
                  <a:srgbClr val="0070C0"/>
                </a:solidFill>
                <a:latin typeface="微軟正黑體 Light" panose="020B0304030504040204" pitchFamily="34" charset="-120"/>
                <a:ea typeface="微軟正黑體 Light" panose="020B0304030504040204" pitchFamily="34" charset="-120"/>
              </a:rPr>
              <a:t>以定型化契約條款，擴張所有權移轉登記期限</a:t>
            </a:r>
          </a:p>
        </p:txBody>
      </p:sp>
      <p:sp>
        <p:nvSpPr>
          <p:cNvPr id="10" name="橢圓 7">
            <a:extLst>
              <a:ext uri="{FF2B5EF4-FFF2-40B4-BE49-F238E27FC236}">
                <a16:creationId xmlns:a16="http://schemas.microsoft.com/office/drawing/2014/main" id="{CBDBF001-90BD-4A94-860C-607338F49537}"/>
              </a:ext>
            </a:extLst>
          </p:cNvPr>
          <p:cNvSpPr/>
          <p:nvPr/>
        </p:nvSpPr>
        <p:spPr>
          <a:xfrm>
            <a:off x="6368127" y="5241969"/>
            <a:ext cx="1374550" cy="386140"/>
          </a:xfrm>
          <a:custGeom>
            <a:avLst/>
            <a:gdLst>
              <a:gd name="csX0" fmla="*/ 0 w 1374550"/>
              <a:gd name="csY0" fmla="*/ 193070 h 386140"/>
              <a:gd name="csX1" fmla="*/ 687275 w 1374550"/>
              <a:gd name="csY1" fmla="*/ 0 h 386140"/>
              <a:gd name="csX2" fmla="*/ 1374550 w 1374550"/>
              <a:gd name="csY2" fmla="*/ 193070 h 386140"/>
              <a:gd name="csX3" fmla="*/ 687275 w 1374550"/>
              <a:gd name="csY3" fmla="*/ 386140 h 386140"/>
              <a:gd name="csX4" fmla="*/ 0 w 1374550"/>
              <a:gd name="csY4" fmla="*/ 193070 h 386140"/>
            </a:gdLst>
            <a:ahLst/>
            <a:cxnLst>
              <a:cxn ang="0">
                <a:pos x="csX0" y="csY0"/>
              </a:cxn>
              <a:cxn ang="0">
                <a:pos x="csX1" y="csY1"/>
              </a:cxn>
              <a:cxn ang="0">
                <a:pos x="csX2" y="csY2"/>
              </a:cxn>
              <a:cxn ang="0">
                <a:pos x="csX3" y="csY3"/>
              </a:cxn>
              <a:cxn ang="0">
                <a:pos x="csX4" y="csY4"/>
              </a:cxn>
            </a:cxnLst>
            <a:rect l="l" t="t" r="r" b="b"/>
            <a:pathLst>
              <a:path w="1374550" h="386140" extrusionOk="0">
                <a:moveTo>
                  <a:pt x="0" y="193070"/>
                </a:moveTo>
                <a:cubicBezTo>
                  <a:pt x="7535" y="29762"/>
                  <a:pt x="332309" y="19821"/>
                  <a:pt x="687275" y="0"/>
                </a:cubicBezTo>
                <a:cubicBezTo>
                  <a:pt x="1054566" y="-4643"/>
                  <a:pt x="1375247" y="83997"/>
                  <a:pt x="1374550" y="193070"/>
                </a:cubicBezTo>
                <a:cubicBezTo>
                  <a:pt x="1412636" y="274526"/>
                  <a:pt x="1043988" y="444387"/>
                  <a:pt x="687275" y="386140"/>
                </a:cubicBezTo>
                <a:cubicBezTo>
                  <a:pt x="306258" y="390886"/>
                  <a:pt x="2166" y="297795"/>
                  <a:pt x="0" y="193070"/>
                </a:cubicBezTo>
                <a:close/>
              </a:path>
            </a:pathLst>
          </a:custGeom>
          <a:noFill/>
          <a:ln w="22225" cap="rnd">
            <a:solidFill>
              <a:srgbClr val="FF0000">
                <a:alpha val="71000"/>
              </a:srgbClr>
            </a:solidFill>
            <a:prstDash val="solid"/>
            <a:extLst>
              <a:ext uri="{C807C97D-BFC1-408E-A445-0C87EB9F89A2}">
                <ask:lineSketchStyleProps xmlns:ask="http://schemas.microsoft.com/office/drawing/2018/sketchyshapes" xmlns="" sd="4266498984">
                  <a:prstGeom prst="ellipse">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endParaRPr lang="zh-TW" altLang="en-US" sz="3200" b="1" dirty="0">
              <a:solidFill>
                <a:schemeClr val="tx1"/>
              </a:solidFill>
              <a:latin typeface="標楷體" panose="03000509000000000000" pitchFamily="65" charset="-120"/>
              <a:ea typeface="標楷體" panose="03000509000000000000" pitchFamily="65" charset="-120"/>
            </a:endParaRPr>
          </a:p>
        </p:txBody>
      </p:sp>
      <p:sp>
        <p:nvSpPr>
          <p:cNvPr id="11" name="橢圓 7">
            <a:extLst>
              <a:ext uri="{FF2B5EF4-FFF2-40B4-BE49-F238E27FC236}">
                <a16:creationId xmlns:a16="http://schemas.microsoft.com/office/drawing/2014/main" id="{12CC2222-76C6-4EBC-94AF-75FEE8F36639}"/>
              </a:ext>
            </a:extLst>
          </p:cNvPr>
          <p:cNvSpPr/>
          <p:nvPr/>
        </p:nvSpPr>
        <p:spPr>
          <a:xfrm>
            <a:off x="10224057" y="4384662"/>
            <a:ext cx="1374550" cy="287422"/>
          </a:xfrm>
          <a:custGeom>
            <a:avLst/>
            <a:gdLst>
              <a:gd name="csX0" fmla="*/ 0 w 1374550"/>
              <a:gd name="csY0" fmla="*/ 143711 h 287422"/>
              <a:gd name="csX1" fmla="*/ 687275 w 1374550"/>
              <a:gd name="csY1" fmla="*/ 0 h 287422"/>
              <a:gd name="csX2" fmla="*/ 1374550 w 1374550"/>
              <a:gd name="csY2" fmla="*/ 143711 h 287422"/>
              <a:gd name="csX3" fmla="*/ 687275 w 1374550"/>
              <a:gd name="csY3" fmla="*/ 287422 h 287422"/>
              <a:gd name="csX4" fmla="*/ 0 w 1374550"/>
              <a:gd name="csY4" fmla="*/ 143711 h 287422"/>
            </a:gdLst>
            <a:ahLst/>
            <a:cxnLst>
              <a:cxn ang="0">
                <a:pos x="csX0" y="csY0"/>
              </a:cxn>
              <a:cxn ang="0">
                <a:pos x="csX1" y="csY1"/>
              </a:cxn>
              <a:cxn ang="0">
                <a:pos x="csX2" y="csY2"/>
              </a:cxn>
              <a:cxn ang="0">
                <a:pos x="csX3" y="csY3"/>
              </a:cxn>
              <a:cxn ang="0">
                <a:pos x="csX4" y="csY4"/>
              </a:cxn>
            </a:cxnLst>
            <a:rect l="l" t="t" r="r" b="b"/>
            <a:pathLst>
              <a:path w="1374550" h="287422" extrusionOk="0">
                <a:moveTo>
                  <a:pt x="0" y="143711"/>
                </a:moveTo>
                <a:cubicBezTo>
                  <a:pt x="6814" y="13087"/>
                  <a:pt x="333947" y="21140"/>
                  <a:pt x="687275" y="0"/>
                </a:cubicBezTo>
                <a:cubicBezTo>
                  <a:pt x="1063501" y="-1265"/>
                  <a:pt x="1376490" y="57541"/>
                  <a:pt x="1374550" y="143711"/>
                </a:cubicBezTo>
                <a:cubicBezTo>
                  <a:pt x="1417484" y="194702"/>
                  <a:pt x="1039191" y="357893"/>
                  <a:pt x="687275" y="287422"/>
                </a:cubicBezTo>
                <a:cubicBezTo>
                  <a:pt x="306678" y="290788"/>
                  <a:pt x="14305" y="210498"/>
                  <a:pt x="0" y="143711"/>
                </a:cubicBezTo>
                <a:close/>
              </a:path>
            </a:pathLst>
          </a:custGeom>
          <a:noFill/>
          <a:ln w="22225" cap="rnd">
            <a:solidFill>
              <a:srgbClr val="FF0000">
                <a:alpha val="71000"/>
              </a:srgbClr>
            </a:solidFill>
            <a:prstDash val="solid"/>
            <a:extLst>
              <a:ext uri="{C807C97D-BFC1-408E-A445-0C87EB9F89A2}">
                <ask:lineSketchStyleProps xmlns:ask="http://schemas.microsoft.com/office/drawing/2018/sketchyshapes" xmlns="" sd="4266498984">
                  <a:prstGeom prst="ellipse">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endParaRPr lang="zh-TW" altLang="en-US" sz="3200" b="1" dirty="0">
              <a:solidFill>
                <a:schemeClr val="tx1"/>
              </a:solidFill>
              <a:latin typeface="標楷體" panose="03000509000000000000" pitchFamily="65" charset="-120"/>
              <a:ea typeface="標楷體" panose="03000509000000000000" pitchFamily="65" charset="-120"/>
            </a:endParaRPr>
          </a:p>
        </p:txBody>
      </p:sp>
      <p:pic>
        <p:nvPicPr>
          <p:cNvPr id="12" name="圖片 11">
            <a:extLst>
              <a:ext uri="{FF2B5EF4-FFF2-40B4-BE49-F238E27FC236}">
                <a16:creationId xmlns:a16="http://schemas.microsoft.com/office/drawing/2014/main" id="{C534AB64-971A-4152-B73B-2858055121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0823" y="30388"/>
            <a:ext cx="1332181" cy="445484"/>
          </a:xfrm>
          <a:prstGeom prst="rect">
            <a:avLst/>
          </a:prstGeom>
        </p:spPr>
      </p:pic>
      <p:cxnSp>
        <p:nvCxnSpPr>
          <p:cNvPr id="5" name="直線接點 4">
            <a:extLst>
              <a:ext uri="{FF2B5EF4-FFF2-40B4-BE49-F238E27FC236}">
                <a16:creationId xmlns:a16="http://schemas.microsoft.com/office/drawing/2014/main" id="{55889C05-3FDD-229E-508C-1DE95F26DC38}"/>
              </a:ext>
            </a:extLst>
          </p:cNvPr>
          <p:cNvCxnSpPr>
            <a:cxnSpLocks/>
          </p:cNvCxnSpPr>
          <p:nvPr/>
        </p:nvCxnSpPr>
        <p:spPr>
          <a:xfrm>
            <a:off x="5868537" y="2533937"/>
            <a:ext cx="425810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2537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B160C2-F7E3-5498-44C8-AC6DABE35D81}"/>
            </a:ext>
          </a:extLst>
        </p:cNvPr>
        <p:cNvGrpSpPr/>
        <p:nvPr/>
      </p:nvGrpSpPr>
      <p:grpSpPr>
        <a:xfrm>
          <a:off x="0" y="0"/>
          <a:ext cx="0" cy="0"/>
          <a:chOff x="0" y="0"/>
          <a:chExt cx="0" cy="0"/>
        </a:xfrm>
      </p:grpSpPr>
      <p:sp>
        <p:nvSpPr>
          <p:cNvPr id="17" name="矩形 16">
            <a:extLst>
              <a:ext uri="{FF2B5EF4-FFF2-40B4-BE49-F238E27FC236}">
                <a16:creationId xmlns:a16="http://schemas.microsoft.com/office/drawing/2014/main" id="{789B88E7-F01E-8D1F-A80D-0E60410332EA}"/>
              </a:ext>
            </a:extLst>
          </p:cNvPr>
          <p:cNvSpPr/>
          <p:nvPr/>
        </p:nvSpPr>
        <p:spPr>
          <a:xfrm>
            <a:off x="0" y="1"/>
            <a:ext cx="12192000" cy="896074"/>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a:extLst>
              <a:ext uri="{FF2B5EF4-FFF2-40B4-BE49-F238E27FC236}">
                <a16:creationId xmlns:a16="http://schemas.microsoft.com/office/drawing/2014/main" id="{47A2C5A4-5A7F-4C76-DBCA-6D571C78F8A7}"/>
              </a:ext>
            </a:extLst>
          </p:cNvPr>
          <p:cNvSpPr>
            <a:spLocks noGrp="1"/>
          </p:cNvSpPr>
          <p:nvPr>
            <p:ph type="title"/>
          </p:nvPr>
        </p:nvSpPr>
        <p:spPr>
          <a:xfrm>
            <a:off x="349623" y="-89334"/>
            <a:ext cx="11564470" cy="1133202"/>
          </a:xfrm>
        </p:spPr>
        <p:txBody>
          <a:bodyPr>
            <a:noAutofit/>
          </a:bodyPr>
          <a:lstStyle/>
          <a:p>
            <a:r>
              <a:rPr lang="zh-TW" altLang="en-US" sz="4800" b="1" dirty="0">
                <a:solidFill>
                  <a:schemeClr val="accent1">
                    <a:lumMod val="75000"/>
                  </a:schemeClr>
                </a:solidFill>
                <a:latin typeface="微軟正黑體" panose="020B0604030504040204" pitchFamily="34" charset="-120"/>
                <a:ea typeface="微軟正黑體" panose="020B0604030504040204" pitchFamily="34" charset="-120"/>
              </a:rPr>
              <a:t>二、常見錯誤態樣</a:t>
            </a:r>
          </a:p>
        </p:txBody>
      </p:sp>
      <p:sp>
        <p:nvSpPr>
          <p:cNvPr id="9" name="矩形: 圓角 8">
            <a:extLst>
              <a:ext uri="{FF2B5EF4-FFF2-40B4-BE49-F238E27FC236}">
                <a16:creationId xmlns:a16="http://schemas.microsoft.com/office/drawing/2014/main" id="{BCFD4F49-74A1-5B6E-D98F-0500130BBA23}"/>
              </a:ext>
            </a:extLst>
          </p:cNvPr>
          <p:cNvSpPr/>
          <p:nvPr/>
        </p:nvSpPr>
        <p:spPr>
          <a:xfrm>
            <a:off x="755650" y="805162"/>
            <a:ext cx="6299752" cy="471480"/>
          </a:xfrm>
          <a:prstGeom prst="round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zh-TW" sz="3200" b="1" dirty="0">
                <a:solidFill>
                  <a:schemeClr val="bg2">
                    <a:lumMod val="25000"/>
                  </a:schemeClr>
                </a:solidFill>
                <a:latin typeface="微軟正黑體" panose="020B0604030504040204" pitchFamily="34" charset="-120"/>
                <a:ea typeface="微軟正黑體" panose="020B0604030504040204" pitchFamily="34" charset="-120"/>
              </a:rPr>
              <a:t>15</a:t>
            </a:r>
            <a:r>
              <a:rPr lang="zh-TW" altLang="en-US" sz="3200" b="1" dirty="0">
                <a:solidFill>
                  <a:schemeClr val="bg2">
                    <a:lumMod val="25000"/>
                  </a:schemeClr>
                </a:solidFill>
                <a:latin typeface="微軟正黑體" panose="020B0604030504040204" pitchFamily="34" charset="-120"/>
                <a:ea typeface="微軟正黑體" panose="020B0604030504040204" pitchFamily="34" charset="-120"/>
              </a:rPr>
              <a:t>、通知交屋期限</a:t>
            </a:r>
          </a:p>
        </p:txBody>
      </p:sp>
      <p:sp>
        <p:nvSpPr>
          <p:cNvPr id="3" name="投影片編號版面配置區 2">
            <a:extLst>
              <a:ext uri="{FF2B5EF4-FFF2-40B4-BE49-F238E27FC236}">
                <a16:creationId xmlns:a16="http://schemas.microsoft.com/office/drawing/2014/main" id="{7BB8632F-0410-7F7E-6BBE-95C31EF96023}"/>
              </a:ext>
            </a:extLst>
          </p:cNvPr>
          <p:cNvSpPr>
            <a:spLocks noGrp="1"/>
          </p:cNvSpPr>
          <p:nvPr>
            <p:ph type="sldNum" sz="quarter" idx="12"/>
          </p:nvPr>
        </p:nvSpPr>
        <p:spPr/>
        <p:txBody>
          <a:bodyPr/>
          <a:lstStyle/>
          <a:p>
            <a:fld id="{AACB90C0-7538-46F1-B501-0F43F4A2C391}" type="slidenum">
              <a:rPr lang="zh-TW" altLang="en-US" smtClean="0"/>
              <a:t>17</a:t>
            </a:fld>
            <a:endParaRPr lang="zh-TW" altLang="en-US"/>
          </a:p>
        </p:txBody>
      </p:sp>
      <p:graphicFrame>
        <p:nvGraphicFramePr>
          <p:cNvPr id="4" name="表格 3">
            <a:extLst>
              <a:ext uri="{FF2B5EF4-FFF2-40B4-BE49-F238E27FC236}">
                <a16:creationId xmlns:a16="http://schemas.microsoft.com/office/drawing/2014/main" id="{797DB081-E4D1-93EF-6F25-A52DCD34CAB5}"/>
              </a:ext>
            </a:extLst>
          </p:cNvPr>
          <p:cNvGraphicFramePr>
            <a:graphicFrameLocks noGrp="1"/>
          </p:cNvGraphicFramePr>
          <p:nvPr>
            <p:extLst>
              <p:ext uri="{D42A27DB-BD31-4B8C-83A1-F6EECF244321}">
                <p14:modId xmlns:p14="http://schemas.microsoft.com/office/powerpoint/2010/main" val="1995292230"/>
              </p:ext>
            </p:extLst>
          </p:nvPr>
        </p:nvGraphicFramePr>
        <p:xfrm>
          <a:off x="757003" y="1256241"/>
          <a:ext cx="11157089" cy="4114800"/>
        </p:xfrm>
        <a:graphic>
          <a:graphicData uri="http://schemas.openxmlformats.org/drawingml/2006/table">
            <a:tbl>
              <a:tblPr firstRow="1" bandRow="1">
                <a:tableStyleId>{0E3FDE45-AF77-4B5C-9715-49D594BDF05E}</a:tableStyleId>
              </a:tblPr>
              <a:tblGrid>
                <a:gridCol w="1394131">
                  <a:extLst>
                    <a:ext uri="{9D8B030D-6E8A-4147-A177-3AD203B41FA5}">
                      <a16:colId xmlns:a16="http://schemas.microsoft.com/office/drawing/2014/main" val="1210806836"/>
                    </a:ext>
                  </a:extLst>
                </a:gridCol>
                <a:gridCol w="9762958">
                  <a:extLst>
                    <a:ext uri="{9D8B030D-6E8A-4147-A177-3AD203B41FA5}">
                      <a16:colId xmlns:a16="http://schemas.microsoft.com/office/drawing/2014/main" val="3596799202"/>
                    </a:ext>
                  </a:extLst>
                </a:gridCol>
              </a:tblGrid>
              <a:tr h="10016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bg2">
                              <a:lumMod val="25000"/>
                            </a:schemeClr>
                          </a:solidFill>
                          <a:latin typeface="微軟正黑體 Light" panose="020B0304030504040204" pitchFamily="34" charset="-120"/>
                          <a:ea typeface="微軟正黑體 Light" panose="020B0304030504040204" pitchFamily="34" charset="-120"/>
                        </a:rPr>
                        <a:t>應記載</a:t>
                      </a:r>
                      <a:endParaRPr lang="en-US" altLang="zh-TW" sz="1600" dirty="0">
                        <a:solidFill>
                          <a:schemeClr val="bg2">
                            <a:lumMod val="25000"/>
                          </a:schemeClr>
                        </a:solidFill>
                        <a:latin typeface="微軟正黑體 Light" panose="020B0304030504040204" pitchFamily="34" charset="-120"/>
                        <a:ea typeface="微軟正黑體 Light" panose="020B0304030504040204" pitchFamily="34"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bg2">
                              <a:lumMod val="25000"/>
                            </a:schemeClr>
                          </a:solidFill>
                          <a:latin typeface="微軟正黑體 Light" panose="020B0304030504040204" pitchFamily="34" charset="-120"/>
                          <a:ea typeface="微軟正黑體 Light" panose="020B0304030504040204" pitchFamily="34" charset="-120"/>
                        </a:rPr>
                        <a:t>第</a:t>
                      </a:r>
                      <a:r>
                        <a:rPr lang="en-US" altLang="zh-TW" sz="1600" dirty="0">
                          <a:solidFill>
                            <a:schemeClr val="bg2">
                              <a:lumMod val="25000"/>
                            </a:schemeClr>
                          </a:solidFill>
                          <a:latin typeface="微軟正黑體 Light" panose="020B0304030504040204" pitchFamily="34" charset="-120"/>
                          <a:ea typeface="微軟正黑體 Light" panose="020B0304030504040204" pitchFamily="34" charset="-120"/>
                        </a:rPr>
                        <a:t>2</a:t>
                      </a:r>
                      <a:r>
                        <a:rPr lang="zh-TW" altLang="en-US" sz="1600" dirty="0">
                          <a:solidFill>
                            <a:schemeClr val="bg2">
                              <a:lumMod val="25000"/>
                            </a:schemeClr>
                          </a:solidFill>
                          <a:latin typeface="微軟正黑體 Light" panose="020B0304030504040204" pitchFamily="34" charset="-120"/>
                          <a:ea typeface="微軟正黑體 Light" panose="020B0304030504040204" pitchFamily="34" charset="-120"/>
                        </a:rPr>
                        <a:t>款</a:t>
                      </a:r>
                      <a:br>
                        <a:rPr lang="en-US" altLang="zh-TW" sz="1600" dirty="0">
                          <a:solidFill>
                            <a:schemeClr val="bg2">
                              <a:lumMod val="25000"/>
                            </a:schemeClr>
                          </a:solidFill>
                          <a:latin typeface="微軟正黑體 Light" panose="020B0304030504040204" pitchFamily="34" charset="-120"/>
                          <a:ea typeface="微軟正黑體 Light" panose="020B0304030504040204" pitchFamily="34" charset="-120"/>
                        </a:rPr>
                      </a:br>
                      <a:r>
                        <a:rPr lang="zh-TW" altLang="en-US" sz="1600" dirty="0">
                          <a:solidFill>
                            <a:schemeClr val="bg2">
                              <a:lumMod val="25000"/>
                            </a:schemeClr>
                          </a:solidFill>
                          <a:latin typeface="微軟正黑體 Light" panose="020B0304030504040204" pitchFamily="34" charset="-120"/>
                          <a:ea typeface="微軟正黑體 Light" panose="020B0304030504040204" pitchFamily="34" charset="-120"/>
                        </a:rPr>
                        <a:t>第</a:t>
                      </a:r>
                      <a:r>
                        <a:rPr lang="en-US" altLang="zh-TW" sz="1600" dirty="0">
                          <a:solidFill>
                            <a:schemeClr val="bg2">
                              <a:lumMod val="25000"/>
                            </a:schemeClr>
                          </a:solidFill>
                          <a:latin typeface="微軟正黑體 Light" panose="020B0304030504040204" pitchFamily="34" charset="-120"/>
                          <a:ea typeface="微軟正黑體 Light" panose="020B0304030504040204" pitchFamily="34" charset="-120"/>
                        </a:rPr>
                        <a:t>5</a:t>
                      </a:r>
                      <a:r>
                        <a:rPr lang="zh-TW" altLang="en-US" sz="1600" dirty="0">
                          <a:solidFill>
                            <a:schemeClr val="bg2">
                              <a:lumMod val="25000"/>
                            </a:schemeClr>
                          </a:solidFill>
                          <a:latin typeface="微軟正黑體 Light" panose="020B0304030504040204" pitchFamily="34" charset="-120"/>
                          <a:ea typeface="微軟正黑體 Light" panose="020B0304030504040204" pitchFamily="34" charset="-120"/>
                        </a:rPr>
                        <a:t>款</a:t>
                      </a:r>
                      <a:endParaRPr lang="en-US" altLang="zh-TW" sz="1600" dirty="0">
                        <a:solidFill>
                          <a:schemeClr val="bg2">
                            <a:lumMod val="25000"/>
                          </a:schemeClr>
                        </a:solidFill>
                        <a:latin typeface="微軟正黑體 Light" panose="020B0304030504040204" pitchFamily="34" charset="-120"/>
                        <a:ea typeface="微軟正黑體 Light" panose="020B0304030504040204" pitchFamily="34" charset="-120"/>
                      </a:endParaRPr>
                    </a:p>
                  </a:txBody>
                  <a:tcPr>
                    <a:noFill/>
                  </a:tcPr>
                </a:tc>
                <a:tc>
                  <a:txBody>
                    <a:bodyPr/>
                    <a:lstStyle/>
                    <a:p>
                      <a:pPr>
                        <a:spcBef>
                          <a:spcPts val="600"/>
                        </a:spcBef>
                      </a:pPr>
                      <a:r>
                        <a:rPr lang="zh-TW" altLang="en-US" sz="1400" b="1" dirty="0">
                          <a:solidFill>
                            <a:schemeClr val="bg2">
                              <a:lumMod val="25000"/>
                            </a:schemeClr>
                          </a:solidFill>
                          <a:latin typeface="微軟正黑體 Light" panose="020B0304030504040204" pitchFamily="34" charset="-120"/>
                          <a:ea typeface="微軟正黑體 Light" panose="020B0304030504040204" pitchFamily="34" charset="-120"/>
                        </a:rPr>
                        <a:t>十五</a:t>
                      </a:r>
                      <a:r>
                        <a:rPr lang="zh-TW" altLang="en-US" sz="1600" b="1" dirty="0">
                          <a:solidFill>
                            <a:schemeClr val="bg2">
                              <a:lumMod val="25000"/>
                            </a:schemeClr>
                          </a:solidFill>
                          <a:latin typeface="微軟正黑體 Light" panose="020B0304030504040204" pitchFamily="34" charset="-120"/>
                          <a:ea typeface="微軟正黑體 Light" panose="020B0304030504040204" pitchFamily="34" charset="-120"/>
                        </a:rPr>
                        <a:t>、通知交屋期限</a:t>
                      </a:r>
                    </a:p>
                    <a:p>
                      <a:pPr>
                        <a:spcBef>
                          <a:spcPts val="600"/>
                        </a:spcBef>
                      </a:pPr>
                      <a:r>
                        <a:rPr lang="zh-TW" altLang="en-US" sz="1600" b="1" dirty="0">
                          <a:solidFill>
                            <a:schemeClr val="bg2">
                              <a:lumMod val="25000"/>
                            </a:schemeClr>
                          </a:solidFill>
                          <a:latin typeface="微軟正黑體 Light" panose="020B0304030504040204" pitchFamily="34" charset="-120"/>
                          <a:ea typeface="微軟正黑體 Light" panose="020B0304030504040204" pitchFamily="34" charset="-120"/>
                        </a:rPr>
                        <a:t>（一）賣方應於領得使用執照六個月內，通知買方進行交屋。於交屋時雙方應履行下列各目義務：</a:t>
                      </a:r>
                    </a:p>
                    <a:p>
                      <a:pPr>
                        <a:spcBef>
                          <a:spcPts val="600"/>
                        </a:spcBef>
                      </a:pPr>
                      <a:r>
                        <a:rPr lang="zh-TW" altLang="en-US" sz="1600" b="1" dirty="0">
                          <a:solidFill>
                            <a:schemeClr val="bg2">
                              <a:lumMod val="25000"/>
                            </a:schemeClr>
                          </a:solidFill>
                          <a:latin typeface="微軟正黑體 Light" panose="020B0304030504040204" pitchFamily="34" charset="-120"/>
                          <a:ea typeface="微軟正黑體 Light" panose="020B0304030504040204" pitchFamily="34" charset="-120"/>
                        </a:rPr>
                        <a:t>１、賣方付清因延遲完工所應付之遲延利息於買方。</a:t>
                      </a:r>
                    </a:p>
                    <a:p>
                      <a:pPr>
                        <a:spcBef>
                          <a:spcPts val="600"/>
                        </a:spcBef>
                      </a:pPr>
                      <a:r>
                        <a:rPr lang="zh-TW" altLang="en-US" sz="1600" b="1" dirty="0">
                          <a:solidFill>
                            <a:schemeClr val="bg2">
                              <a:lumMod val="25000"/>
                            </a:schemeClr>
                          </a:solidFill>
                          <a:latin typeface="微軟正黑體 Light" panose="020B0304030504040204" pitchFamily="34" charset="-120"/>
                          <a:ea typeface="微軟正黑體 Light" panose="020B0304030504040204" pitchFamily="34" charset="-120"/>
                        </a:rPr>
                        <a:t>２、賣方就契約約定之房屋瑕疵或未盡事宜，應於交屋前完成修繕。</a:t>
                      </a:r>
                    </a:p>
                    <a:p>
                      <a:pPr>
                        <a:spcBef>
                          <a:spcPts val="600"/>
                        </a:spcBef>
                      </a:pPr>
                      <a:r>
                        <a:rPr lang="zh-TW" altLang="en-US" sz="1600" b="1" dirty="0">
                          <a:solidFill>
                            <a:schemeClr val="bg2">
                              <a:lumMod val="25000"/>
                            </a:schemeClr>
                          </a:solidFill>
                          <a:latin typeface="微軟正黑體 Light" panose="020B0304030504040204" pitchFamily="34" charset="-120"/>
                          <a:ea typeface="微軟正黑體 Light" panose="020B0304030504040204" pitchFamily="34" charset="-120"/>
                        </a:rPr>
                        <a:t>３、買方繳清所有之應付未付款（含交屋保留款）及完成一切交屋手續。</a:t>
                      </a:r>
                    </a:p>
                    <a:p>
                      <a:pPr marL="355600" indent="-355600">
                        <a:spcBef>
                          <a:spcPts val="600"/>
                        </a:spcBef>
                      </a:pPr>
                      <a:r>
                        <a:rPr lang="zh-TW" altLang="en-US" sz="1600" b="1" dirty="0">
                          <a:solidFill>
                            <a:schemeClr val="bg2">
                              <a:lumMod val="25000"/>
                            </a:schemeClr>
                          </a:solidFill>
                          <a:latin typeface="微軟正黑體 Light" panose="020B0304030504040204" pitchFamily="34" charset="-120"/>
                          <a:ea typeface="微軟正黑體 Light" panose="020B0304030504040204" pitchFamily="34" charset="-120"/>
                        </a:rPr>
                        <a:t>４、賣方如未於領得使用執照六個月內通知買方進行交屋，每逾一日應按已繳房地價款依萬分之五單利計算遲延利息予買方。</a:t>
                      </a:r>
                    </a:p>
                    <a:p>
                      <a:pPr marL="177800" indent="-177800">
                        <a:spcBef>
                          <a:spcPts val="600"/>
                        </a:spcBef>
                        <a:tabLst>
                          <a:tab pos="531813" algn="l"/>
                        </a:tabLst>
                      </a:pPr>
                      <a:r>
                        <a:rPr lang="zh-TW" altLang="en-US" sz="1600" b="1" dirty="0">
                          <a:solidFill>
                            <a:schemeClr val="bg2">
                              <a:lumMod val="25000"/>
                            </a:schemeClr>
                          </a:solidFill>
                          <a:latin typeface="微軟正黑體 Light" panose="020B0304030504040204" pitchFamily="34" charset="-120"/>
                          <a:ea typeface="微軟正黑體 Light" panose="020B0304030504040204" pitchFamily="34" charset="-120"/>
                        </a:rPr>
                        <a:t>（二）賣方應於買方辦妥交屋手續後，將土地及建物所有權狀、房屋保固服務紀錄卡、使用維護手冊、規約草約、使用執照（若數戶同一張使用執照，則日後移交管理委員會）或使用執照影本及賣方代繳稅費之收據交付買方，並發給遷入證明書，俾憑換取鎖匙，本契約則無需返還。</a:t>
                      </a:r>
                    </a:p>
                    <a:p>
                      <a:pPr marL="177800" indent="-177800">
                        <a:spcBef>
                          <a:spcPts val="600"/>
                        </a:spcBef>
                      </a:pPr>
                      <a:r>
                        <a:rPr lang="zh-TW" altLang="en-US" sz="1600" b="1" dirty="0">
                          <a:solidFill>
                            <a:schemeClr val="bg2">
                              <a:lumMod val="25000"/>
                            </a:schemeClr>
                          </a:solidFill>
                          <a:latin typeface="微軟正黑體 Light" panose="020B0304030504040204" pitchFamily="34" charset="-120"/>
                          <a:ea typeface="微軟正黑體 Light" panose="020B0304030504040204" pitchFamily="34" charset="-120"/>
                        </a:rPr>
                        <a:t>（三）買方應於收到交屋通知日起</a:t>
                      </a:r>
                      <a:r>
                        <a:rPr lang="en-US" altLang="zh-TW" sz="1600" b="1" dirty="0">
                          <a:solidFill>
                            <a:schemeClr val="bg2">
                              <a:lumMod val="25000"/>
                            </a:schemeClr>
                          </a:solidFill>
                          <a:latin typeface="微軟正黑體 Light" panose="020B0304030504040204" pitchFamily="34" charset="-120"/>
                          <a:ea typeface="微軟正黑體 Light" panose="020B0304030504040204" pitchFamily="34" charset="-120"/>
                        </a:rPr>
                        <a:t>__</a:t>
                      </a:r>
                      <a:r>
                        <a:rPr lang="zh-TW" altLang="en-US" sz="1600" b="1" dirty="0">
                          <a:solidFill>
                            <a:schemeClr val="bg2">
                              <a:lumMod val="25000"/>
                            </a:schemeClr>
                          </a:solidFill>
                          <a:latin typeface="微軟正黑體 Light" panose="020B0304030504040204" pitchFamily="34" charset="-120"/>
                          <a:ea typeface="微軟正黑體 Light" panose="020B0304030504040204" pitchFamily="34" charset="-120"/>
                        </a:rPr>
                        <a:t>日內配合辦理交屋手續，賣方不負保管責任。但可歸責於賣方時，不在此限。</a:t>
                      </a:r>
                    </a:p>
                    <a:p>
                      <a:pPr marL="177800" indent="-177800">
                        <a:spcBef>
                          <a:spcPts val="600"/>
                        </a:spcBef>
                      </a:pPr>
                      <a:r>
                        <a:rPr lang="zh-TW" altLang="en-US" sz="1600" b="1" dirty="0">
                          <a:solidFill>
                            <a:schemeClr val="bg2">
                              <a:lumMod val="25000"/>
                            </a:schemeClr>
                          </a:solidFill>
                          <a:latin typeface="微軟正黑體 Light" panose="020B0304030504040204" pitchFamily="34" charset="-120"/>
                          <a:ea typeface="微軟正黑體 Light" panose="020B0304030504040204" pitchFamily="34" charset="-120"/>
                        </a:rPr>
                        <a:t>（四）買方同意於通知之交屋日起三十日後，不論已否遷入，即應負本戶水電費、瓦斯基本費，另瓦斯裝錶費用及保證金亦由買方負擔。</a:t>
                      </a:r>
                      <a:endParaRPr lang="zh-TW" altLang="en-US" sz="1600" dirty="0">
                        <a:latin typeface="微軟正黑體 Light" panose="020B0304030504040204" pitchFamily="34" charset="-120"/>
                        <a:ea typeface="微軟正黑體 Light" panose="020B0304030504040204" pitchFamily="34" charset="-120"/>
                      </a:endParaRPr>
                    </a:p>
                  </a:txBody>
                  <a:tcPr/>
                </a:tc>
                <a:extLst>
                  <a:ext uri="{0D108BD9-81ED-4DB2-BD59-A6C34878D82A}">
                    <a16:rowId xmlns:a16="http://schemas.microsoft.com/office/drawing/2014/main" val="2340362650"/>
                  </a:ext>
                </a:extLst>
              </a:tr>
            </a:tbl>
          </a:graphicData>
        </a:graphic>
      </p:graphicFrame>
      <p:pic>
        <p:nvPicPr>
          <p:cNvPr id="16" name="圖片 15">
            <a:extLst>
              <a:ext uri="{FF2B5EF4-FFF2-40B4-BE49-F238E27FC236}">
                <a16:creationId xmlns:a16="http://schemas.microsoft.com/office/drawing/2014/main" id="{0A286E86-FB80-CA99-FF06-8AF4536430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0823" y="30388"/>
            <a:ext cx="1332181" cy="445484"/>
          </a:xfrm>
          <a:prstGeom prst="rect">
            <a:avLst/>
          </a:prstGeom>
        </p:spPr>
      </p:pic>
    </p:spTree>
    <p:extLst>
      <p:ext uri="{BB962C8B-B14F-4D97-AF65-F5344CB8AC3E}">
        <p14:creationId xmlns:p14="http://schemas.microsoft.com/office/powerpoint/2010/main" val="1433488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7C875F-F395-3FEE-0D35-4E7AAB154A44}"/>
            </a:ext>
          </a:extLst>
        </p:cNvPr>
        <p:cNvGrpSpPr/>
        <p:nvPr/>
      </p:nvGrpSpPr>
      <p:grpSpPr>
        <a:xfrm>
          <a:off x="0" y="0"/>
          <a:ext cx="0" cy="0"/>
          <a:chOff x="0" y="0"/>
          <a:chExt cx="0" cy="0"/>
        </a:xfrm>
      </p:grpSpPr>
      <p:sp>
        <p:nvSpPr>
          <p:cNvPr id="17" name="矩形 16">
            <a:extLst>
              <a:ext uri="{FF2B5EF4-FFF2-40B4-BE49-F238E27FC236}">
                <a16:creationId xmlns:a16="http://schemas.microsoft.com/office/drawing/2014/main" id="{AE2E466B-A6EB-4602-9CFB-9FD251FE8465}"/>
              </a:ext>
            </a:extLst>
          </p:cNvPr>
          <p:cNvSpPr/>
          <p:nvPr/>
        </p:nvSpPr>
        <p:spPr>
          <a:xfrm>
            <a:off x="0" y="1"/>
            <a:ext cx="12192000" cy="896074"/>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a:extLst>
              <a:ext uri="{FF2B5EF4-FFF2-40B4-BE49-F238E27FC236}">
                <a16:creationId xmlns:a16="http://schemas.microsoft.com/office/drawing/2014/main" id="{451D74C8-92E7-7EA6-92E0-0347A4367902}"/>
              </a:ext>
            </a:extLst>
          </p:cNvPr>
          <p:cNvSpPr>
            <a:spLocks noGrp="1"/>
          </p:cNvSpPr>
          <p:nvPr>
            <p:ph type="title"/>
          </p:nvPr>
        </p:nvSpPr>
        <p:spPr>
          <a:xfrm>
            <a:off x="349623" y="-89334"/>
            <a:ext cx="11564470" cy="1133202"/>
          </a:xfrm>
        </p:spPr>
        <p:txBody>
          <a:bodyPr>
            <a:noAutofit/>
          </a:bodyPr>
          <a:lstStyle/>
          <a:p>
            <a:r>
              <a:rPr lang="zh-TW" altLang="en-US" sz="4800" b="1" dirty="0">
                <a:solidFill>
                  <a:schemeClr val="accent1">
                    <a:lumMod val="75000"/>
                  </a:schemeClr>
                </a:solidFill>
                <a:latin typeface="微軟正黑體" panose="020B0604030504040204" pitchFamily="34" charset="-120"/>
                <a:ea typeface="微軟正黑體" panose="020B0604030504040204" pitchFamily="34" charset="-120"/>
              </a:rPr>
              <a:t>二、常見錯誤態樣</a:t>
            </a:r>
          </a:p>
        </p:txBody>
      </p:sp>
      <p:sp>
        <p:nvSpPr>
          <p:cNvPr id="9" name="矩形: 圓角 8">
            <a:extLst>
              <a:ext uri="{FF2B5EF4-FFF2-40B4-BE49-F238E27FC236}">
                <a16:creationId xmlns:a16="http://schemas.microsoft.com/office/drawing/2014/main" id="{9017FD85-AF00-0FC3-855B-5096130D2B44}"/>
              </a:ext>
            </a:extLst>
          </p:cNvPr>
          <p:cNvSpPr/>
          <p:nvPr/>
        </p:nvSpPr>
        <p:spPr>
          <a:xfrm>
            <a:off x="755650" y="805162"/>
            <a:ext cx="6299752" cy="471480"/>
          </a:xfrm>
          <a:prstGeom prst="round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zh-TW" sz="3200" b="1" dirty="0">
                <a:solidFill>
                  <a:schemeClr val="bg2">
                    <a:lumMod val="25000"/>
                  </a:schemeClr>
                </a:solidFill>
                <a:latin typeface="微軟正黑體" panose="020B0604030504040204" pitchFamily="34" charset="-120"/>
                <a:ea typeface="微軟正黑體" panose="020B0604030504040204" pitchFamily="34" charset="-120"/>
              </a:rPr>
              <a:t>15</a:t>
            </a:r>
            <a:r>
              <a:rPr lang="zh-TW" altLang="en-US" sz="3200" b="1" dirty="0">
                <a:solidFill>
                  <a:schemeClr val="bg2">
                    <a:lumMod val="25000"/>
                  </a:schemeClr>
                </a:solidFill>
                <a:latin typeface="微軟正黑體" panose="020B0604030504040204" pitchFamily="34" charset="-120"/>
                <a:ea typeface="微軟正黑體" panose="020B0604030504040204" pitchFamily="34" charset="-120"/>
              </a:rPr>
              <a:t>、通知交屋期限</a:t>
            </a:r>
          </a:p>
        </p:txBody>
      </p:sp>
      <p:sp>
        <p:nvSpPr>
          <p:cNvPr id="3" name="投影片編號版面配置區 2">
            <a:extLst>
              <a:ext uri="{FF2B5EF4-FFF2-40B4-BE49-F238E27FC236}">
                <a16:creationId xmlns:a16="http://schemas.microsoft.com/office/drawing/2014/main" id="{95C2A75A-2507-BFC1-FE0F-D5A6C1388648}"/>
              </a:ext>
            </a:extLst>
          </p:cNvPr>
          <p:cNvSpPr>
            <a:spLocks noGrp="1"/>
          </p:cNvSpPr>
          <p:nvPr>
            <p:ph type="sldNum" sz="quarter" idx="12"/>
          </p:nvPr>
        </p:nvSpPr>
        <p:spPr/>
        <p:txBody>
          <a:bodyPr/>
          <a:lstStyle/>
          <a:p>
            <a:fld id="{AACB90C0-7538-46F1-B501-0F43F4A2C391}" type="slidenum">
              <a:rPr lang="zh-TW" altLang="en-US" smtClean="0"/>
              <a:t>18</a:t>
            </a:fld>
            <a:endParaRPr lang="zh-TW" altLang="en-US"/>
          </a:p>
        </p:txBody>
      </p:sp>
      <p:graphicFrame>
        <p:nvGraphicFramePr>
          <p:cNvPr id="4" name="表格 3">
            <a:extLst>
              <a:ext uri="{FF2B5EF4-FFF2-40B4-BE49-F238E27FC236}">
                <a16:creationId xmlns:a16="http://schemas.microsoft.com/office/drawing/2014/main" id="{FDF3F4CC-A0EA-E9A4-B8F9-0E7F2B4D91A0}"/>
              </a:ext>
            </a:extLst>
          </p:cNvPr>
          <p:cNvGraphicFramePr>
            <a:graphicFrameLocks noGrp="1"/>
          </p:cNvGraphicFramePr>
          <p:nvPr>
            <p:extLst>
              <p:ext uri="{D42A27DB-BD31-4B8C-83A1-F6EECF244321}">
                <p14:modId xmlns:p14="http://schemas.microsoft.com/office/powerpoint/2010/main" val="3692695460"/>
              </p:ext>
            </p:extLst>
          </p:nvPr>
        </p:nvGraphicFramePr>
        <p:xfrm>
          <a:off x="757003" y="1256241"/>
          <a:ext cx="11157089" cy="4617720"/>
        </p:xfrm>
        <a:graphic>
          <a:graphicData uri="http://schemas.openxmlformats.org/drawingml/2006/table">
            <a:tbl>
              <a:tblPr firstRow="1" bandRow="1">
                <a:tableStyleId>{0E3FDE45-AF77-4B5C-9715-49D594BDF05E}</a:tableStyleId>
              </a:tblPr>
              <a:tblGrid>
                <a:gridCol w="1394131">
                  <a:extLst>
                    <a:ext uri="{9D8B030D-6E8A-4147-A177-3AD203B41FA5}">
                      <a16:colId xmlns:a16="http://schemas.microsoft.com/office/drawing/2014/main" val="1210806836"/>
                    </a:ext>
                  </a:extLst>
                </a:gridCol>
                <a:gridCol w="9762958">
                  <a:extLst>
                    <a:ext uri="{9D8B030D-6E8A-4147-A177-3AD203B41FA5}">
                      <a16:colId xmlns:a16="http://schemas.microsoft.com/office/drawing/2014/main" val="3596799202"/>
                    </a:ext>
                  </a:extLst>
                </a:gridCol>
              </a:tblGrid>
              <a:tr h="704626">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zh-TW" altLang="en-US" sz="1800" b="1" dirty="0">
                          <a:solidFill>
                            <a:schemeClr val="bg2">
                              <a:lumMod val="25000"/>
                            </a:schemeClr>
                          </a:solidFill>
                          <a:latin typeface="微軟正黑體 Light" panose="020B0304030504040204" pitchFamily="34" charset="-120"/>
                          <a:ea typeface="微軟正黑體 Light" panose="020B0304030504040204" pitchFamily="34" charset="-120"/>
                        </a:rPr>
                        <a:t>契約條款</a:t>
                      </a:r>
                    </a:p>
                    <a:p>
                      <a:pPr>
                        <a:spcBef>
                          <a:spcPts val="600"/>
                        </a:spcBef>
                      </a:pPr>
                      <a:endParaRPr lang="zh-TW" altLang="en-US" sz="1800" b="1" dirty="0"/>
                    </a:p>
                  </a:txBody>
                  <a:tcPr>
                    <a:noFill/>
                  </a:tcPr>
                </a:tc>
                <a:tc>
                  <a:txBody>
                    <a:bodyPr/>
                    <a:lstStyle/>
                    <a:p>
                      <a:pPr>
                        <a:spcBef>
                          <a:spcPts val="600"/>
                        </a:spcBef>
                      </a:pPr>
                      <a:r>
                        <a:rPr lang="en-US" altLang="zh-TW" sz="1800" b="1" dirty="0">
                          <a:solidFill>
                            <a:schemeClr val="bg2">
                              <a:lumMod val="25000"/>
                            </a:schemeClr>
                          </a:solidFill>
                          <a:latin typeface="微軟正黑體 Light" panose="020B0304030504040204" pitchFamily="34" charset="-120"/>
                          <a:ea typeface="微軟正黑體 Light" panose="020B0304030504040204" pitchFamily="34" charset="-120"/>
                        </a:rPr>
                        <a:t>1.</a:t>
                      </a:r>
                      <a:r>
                        <a:rPr lang="zh-TW" altLang="en-US" sz="1800" b="1" dirty="0">
                          <a:solidFill>
                            <a:schemeClr val="bg2">
                              <a:lumMod val="25000"/>
                            </a:schemeClr>
                          </a:solidFill>
                          <a:latin typeface="微軟正黑體 Light" panose="020B0304030504040204" pitchFamily="34" charset="-120"/>
                          <a:ea typeface="微軟正黑體 Light" panose="020B0304030504040204" pitchFamily="34" charset="-120"/>
                        </a:rPr>
                        <a:t>賣方應於建物第</a:t>
                      </a:r>
                      <a:r>
                        <a:rPr lang="en-US" altLang="zh-TW" sz="1800" b="1" dirty="0">
                          <a:solidFill>
                            <a:schemeClr val="bg2">
                              <a:lumMod val="25000"/>
                            </a:schemeClr>
                          </a:solidFill>
                          <a:latin typeface="微軟正黑體 Light" panose="020B0304030504040204" pitchFamily="34" charset="-120"/>
                          <a:ea typeface="微軟正黑體 Light" panose="020B0304030504040204" pitchFamily="34" charset="-120"/>
                        </a:rPr>
                        <a:t>1</a:t>
                      </a:r>
                      <a:r>
                        <a:rPr lang="zh-TW" altLang="en-US" sz="1800" b="1" dirty="0">
                          <a:solidFill>
                            <a:schemeClr val="bg2">
                              <a:lumMod val="25000"/>
                            </a:schemeClr>
                          </a:solidFill>
                          <a:latin typeface="微軟正黑體 Light" panose="020B0304030504040204" pitchFamily="34" charset="-120"/>
                          <a:ea typeface="微軟正黑體 Light" panose="020B0304030504040204" pitchFamily="34" charset="-120"/>
                        </a:rPr>
                        <a:t>次登記完成後六個月內，通知買方進行交屋。於交屋時雙方應履行下列各款義務：</a:t>
                      </a:r>
                    </a:p>
                    <a:p>
                      <a:pPr marL="0" indent="85725">
                        <a:spcBef>
                          <a:spcPts val="600"/>
                        </a:spcBef>
                        <a:tabLst>
                          <a:tab pos="85725" algn="l"/>
                        </a:tabLst>
                      </a:pPr>
                      <a:r>
                        <a:rPr lang="en-US" altLang="zh-TW" sz="1800" b="1" dirty="0">
                          <a:solidFill>
                            <a:schemeClr val="bg2">
                              <a:lumMod val="25000"/>
                            </a:schemeClr>
                          </a:solidFill>
                          <a:latin typeface="微軟正黑體 Light" panose="020B0304030504040204" pitchFamily="34" charset="-120"/>
                          <a:ea typeface="微軟正黑體 Light" panose="020B0304030504040204" pitchFamily="34" charset="-120"/>
                        </a:rPr>
                        <a:t>(1)</a:t>
                      </a:r>
                      <a:r>
                        <a:rPr lang="zh-TW" altLang="en-US" sz="1800" b="1" dirty="0">
                          <a:solidFill>
                            <a:schemeClr val="bg2">
                              <a:lumMod val="25000"/>
                            </a:schemeClr>
                          </a:solidFill>
                          <a:latin typeface="微軟正黑體 Light" panose="020B0304030504040204" pitchFamily="34" charset="-120"/>
                          <a:ea typeface="微軟正黑體 Light" panose="020B0304030504040204" pitchFamily="34" charset="-120"/>
                        </a:rPr>
                        <a:t>～</a:t>
                      </a:r>
                      <a:r>
                        <a:rPr lang="en-US" altLang="zh-TW" sz="1800" b="1" dirty="0">
                          <a:solidFill>
                            <a:schemeClr val="bg2">
                              <a:lumMod val="25000"/>
                            </a:schemeClr>
                          </a:solidFill>
                          <a:latin typeface="微軟正黑體 Light" panose="020B0304030504040204" pitchFamily="34" charset="-120"/>
                          <a:ea typeface="微軟正黑體 Light" panose="020B0304030504040204" pitchFamily="34" charset="-120"/>
                        </a:rPr>
                        <a:t>(3)</a:t>
                      </a:r>
                      <a:r>
                        <a:rPr lang="zh-TW" altLang="en-US" sz="1800" b="1" dirty="0">
                          <a:solidFill>
                            <a:schemeClr val="bg2">
                              <a:lumMod val="25000"/>
                            </a:schemeClr>
                          </a:solidFill>
                          <a:latin typeface="微軟正黑體 Light" panose="020B0304030504040204" pitchFamily="34" charset="-120"/>
                          <a:ea typeface="微軟正黑體 Light" panose="020B0304030504040204" pitchFamily="34" charset="-120"/>
                        </a:rPr>
                        <a:t>略。</a:t>
                      </a:r>
                    </a:p>
                    <a:p>
                      <a:pPr marL="266700" indent="-180975">
                        <a:spcBef>
                          <a:spcPts val="600"/>
                        </a:spcBef>
                      </a:pPr>
                      <a:r>
                        <a:rPr lang="en-US" altLang="zh-TW" sz="1800" b="1" dirty="0">
                          <a:solidFill>
                            <a:schemeClr val="bg2">
                              <a:lumMod val="25000"/>
                            </a:schemeClr>
                          </a:solidFill>
                          <a:latin typeface="微軟正黑體 Light" panose="020B0304030504040204" pitchFamily="34" charset="-120"/>
                          <a:ea typeface="微軟正黑體 Light" panose="020B0304030504040204" pitchFamily="34" charset="-120"/>
                        </a:rPr>
                        <a:t>(4)</a:t>
                      </a:r>
                      <a:r>
                        <a:rPr lang="zh-TW" altLang="en-US" sz="1800" b="1" dirty="0">
                          <a:solidFill>
                            <a:schemeClr val="bg2">
                              <a:lumMod val="25000"/>
                            </a:schemeClr>
                          </a:solidFill>
                          <a:latin typeface="微軟正黑體 Light" panose="020B0304030504040204" pitchFamily="34" charset="-120"/>
                          <a:ea typeface="微軟正黑體 Light" panose="020B0304030504040204" pitchFamily="34" charset="-120"/>
                        </a:rPr>
                        <a:t>賣方如未於領得使用執照六個月內通知買方進行交屋，每逾一日應按已繳房地價款依萬分之五單利計算遲延利息予買方；本預售屋外水、外電、電信、瓦斯、有線電視等配管及埋設工程，其接通日期悉依各該公用事業單位之作業和程序而定，不受本條約期限之約束，不計入遲延。 </a:t>
                      </a:r>
                    </a:p>
                    <a:p>
                      <a:pPr>
                        <a:spcBef>
                          <a:spcPts val="600"/>
                        </a:spcBef>
                      </a:pPr>
                      <a:r>
                        <a:rPr lang="en-US" altLang="zh-TW" sz="1800" b="1" dirty="0">
                          <a:solidFill>
                            <a:schemeClr val="bg2">
                              <a:lumMod val="25000"/>
                            </a:schemeClr>
                          </a:solidFill>
                          <a:latin typeface="微軟正黑體 Light" panose="020B0304030504040204" pitchFamily="34" charset="-120"/>
                          <a:ea typeface="微軟正黑體 Light" panose="020B0304030504040204" pitchFamily="34" charset="-120"/>
                        </a:rPr>
                        <a:t>2.</a:t>
                      </a:r>
                      <a:r>
                        <a:rPr lang="zh-TW" altLang="en-US" sz="1800" b="1" dirty="0">
                          <a:solidFill>
                            <a:schemeClr val="bg2">
                              <a:lumMod val="25000"/>
                            </a:schemeClr>
                          </a:solidFill>
                          <a:latin typeface="微軟正黑體 Light" panose="020B0304030504040204" pitchFamily="34" charset="-120"/>
                          <a:ea typeface="微軟正黑體 Light" panose="020B0304030504040204" pitchFamily="34" charset="-120"/>
                        </a:rPr>
                        <a:t>略</a:t>
                      </a:r>
                    </a:p>
                    <a:p>
                      <a:pPr marL="179388" indent="-179388">
                        <a:spcBef>
                          <a:spcPts val="1200"/>
                        </a:spcBef>
                      </a:pPr>
                      <a:r>
                        <a:rPr lang="en-US" altLang="zh-TW" sz="1800" b="1" dirty="0">
                          <a:solidFill>
                            <a:schemeClr val="bg2">
                              <a:lumMod val="25000"/>
                            </a:schemeClr>
                          </a:solidFill>
                          <a:latin typeface="微軟正黑體 Light" panose="020B0304030504040204" pitchFamily="34" charset="-120"/>
                          <a:ea typeface="微軟正黑體 Light" panose="020B0304030504040204" pitchFamily="34" charset="-120"/>
                        </a:rPr>
                        <a:t>3.</a:t>
                      </a:r>
                      <a:r>
                        <a:rPr lang="zh-TW" altLang="en-US" sz="1800" b="1" dirty="0">
                          <a:solidFill>
                            <a:schemeClr val="bg2">
                              <a:lumMod val="25000"/>
                            </a:schemeClr>
                          </a:solidFill>
                          <a:latin typeface="微軟正黑體 Light" panose="020B0304030504040204" pitchFamily="34" charset="-120"/>
                          <a:ea typeface="微軟正黑體 Light" panose="020B0304030504040204" pitchFamily="34" charset="-120"/>
                        </a:rPr>
                        <a:t>買方應於收到交屋通知日起     日內</a:t>
                      </a:r>
                      <a:r>
                        <a:rPr lang="en-US" altLang="zh-TW" sz="1800" b="1" dirty="0">
                          <a:solidFill>
                            <a:schemeClr val="bg2">
                              <a:lumMod val="25000"/>
                            </a:schemeClr>
                          </a:solidFill>
                          <a:latin typeface="微軟正黑體 Light" panose="020B0304030504040204" pitchFamily="34" charset="-120"/>
                          <a:ea typeface="微軟正黑體 Light" panose="020B0304030504040204" pitchFamily="34" charset="-120"/>
                        </a:rPr>
                        <a:t>(</a:t>
                      </a:r>
                      <a:r>
                        <a:rPr lang="zh-TW" altLang="en-US" sz="1800" b="1" dirty="0">
                          <a:solidFill>
                            <a:schemeClr val="bg2">
                              <a:lumMod val="25000"/>
                            </a:schemeClr>
                          </a:solidFill>
                          <a:latin typeface="微軟正黑體 Light" panose="020B0304030504040204" pitchFamily="34" charset="-120"/>
                          <a:ea typeface="微軟正黑體 Light" panose="020B0304030504040204" pitchFamily="34" charset="-120"/>
                        </a:rPr>
                        <a:t>正常情況為三十日</a:t>
                      </a:r>
                      <a:r>
                        <a:rPr lang="en-US" altLang="zh-TW" sz="1800" b="1" dirty="0">
                          <a:solidFill>
                            <a:schemeClr val="bg2">
                              <a:lumMod val="25000"/>
                            </a:schemeClr>
                          </a:solidFill>
                          <a:latin typeface="微軟正黑體 Light" panose="020B0304030504040204" pitchFamily="34" charset="-120"/>
                          <a:ea typeface="微軟正黑體 Light" panose="020B0304030504040204" pitchFamily="34" charset="-120"/>
                        </a:rPr>
                        <a:t>)</a:t>
                      </a:r>
                      <a:r>
                        <a:rPr lang="zh-TW" altLang="en-US" sz="1800" b="1" dirty="0">
                          <a:solidFill>
                            <a:schemeClr val="bg2">
                              <a:lumMod val="25000"/>
                            </a:schemeClr>
                          </a:solidFill>
                          <a:latin typeface="微軟正黑體 Light" panose="020B0304030504040204" pitchFamily="34" charset="-120"/>
                          <a:ea typeface="微軟正黑體 Light" panose="020B0304030504040204" pitchFamily="34" charset="-120"/>
                        </a:rPr>
                        <a:t>配合辦理交屋手續，逾期視為交屋完成，賣方不負保管責任。但可歸責於賣方時，不在此限。</a:t>
                      </a:r>
                      <a:endParaRPr lang="en-US" altLang="zh-TW" sz="1800" b="1" dirty="0">
                        <a:solidFill>
                          <a:schemeClr val="bg2">
                            <a:lumMod val="25000"/>
                          </a:schemeClr>
                        </a:solidFill>
                        <a:latin typeface="微軟正黑體 Light" panose="020B0304030504040204" pitchFamily="34" charset="-120"/>
                        <a:ea typeface="微軟正黑體 Light" panose="020B0304030504040204" pitchFamily="34" charset="-120"/>
                      </a:endParaRPr>
                    </a:p>
                    <a:p>
                      <a:pPr marL="179388" indent="-179388">
                        <a:spcBef>
                          <a:spcPts val="1200"/>
                        </a:spcBef>
                      </a:pPr>
                      <a:r>
                        <a:rPr lang="en-US" altLang="zh-TW" sz="1800" b="1" dirty="0">
                          <a:solidFill>
                            <a:schemeClr val="bg2">
                              <a:lumMod val="25000"/>
                            </a:schemeClr>
                          </a:solidFill>
                          <a:latin typeface="微軟正黑體 Light" panose="020B0304030504040204" pitchFamily="34" charset="-120"/>
                          <a:ea typeface="微軟正黑體 Light" panose="020B0304030504040204" pitchFamily="34" charset="-120"/>
                        </a:rPr>
                        <a:t>4.</a:t>
                      </a:r>
                      <a:r>
                        <a:rPr lang="zh-TW" altLang="en-US" sz="1800" b="1" dirty="0">
                          <a:solidFill>
                            <a:schemeClr val="bg2">
                              <a:lumMod val="25000"/>
                            </a:schemeClr>
                          </a:solidFill>
                          <a:latin typeface="微軟正黑體 Light" panose="020B0304030504040204" pitchFamily="34" charset="-120"/>
                          <a:ea typeface="微軟正黑體 Light" panose="020B0304030504040204" pitchFamily="34" charset="-120"/>
                        </a:rPr>
                        <a:t>公共使用部分不列入交屋範圍，買方不得以此部分未完成拒絕辦理交屋。前項公共使用部分，買方同意賣方應於第</a:t>
                      </a:r>
                      <a:r>
                        <a:rPr lang="en-US" altLang="zh-TW" sz="1800" b="1" dirty="0">
                          <a:solidFill>
                            <a:schemeClr val="bg2">
                              <a:lumMod val="25000"/>
                            </a:schemeClr>
                          </a:solidFill>
                          <a:latin typeface="微軟正黑體 Light" panose="020B0304030504040204" pitchFamily="34" charset="-120"/>
                          <a:ea typeface="微軟正黑體 Light" panose="020B0304030504040204" pitchFamily="34" charset="-120"/>
                        </a:rPr>
                        <a:t>1</a:t>
                      </a:r>
                      <a:r>
                        <a:rPr lang="zh-TW" altLang="en-US" sz="1800" b="1" dirty="0">
                          <a:solidFill>
                            <a:schemeClr val="bg2">
                              <a:lumMod val="25000"/>
                            </a:schemeClr>
                          </a:solidFill>
                          <a:latin typeface="微軟正黑體 Light" panose="020B0304030504040204" pitchFamily="34" charset="-120"/>
                          <a:ea typeface="微軟正黑體 Light" panose="020B0304030504040204" pitchFamily="34" charset="-120"/>
                        </a:rPr>
                        <a:t>戶通知交屋日起三個月內</a:t>
                      </a:r>
                      <a:r>
                        <a:rPr lang="en-US" altLang="zh-TW" sz="1800" b="1" dirty="0">
                          <a:solidFill>
                            <a:schemeClr val="bg2">
                              <a:lumMod val="25000"/>
                            </a:schemeClr>
                          </a:solidFill>
                          <a:latin typeface="微軟正黑體 Light" panose="020B0304030504040204" pitchFamily="34" charset="-120"/>
                          <a:ea typeface="微軟正黑體 Light" panose="020B0304030504040204" pitchFamily="34" charset="-120"/>
                        </a:rPr>
                        <a:t>(</a:t>
                      </a:r>
                      <a:r>
                        <a:rPr lang="zh-TW" altLang="en-US" sz="1800" b="1" dirty="0">
                          <a:solidFill>
                            <a:schemeClr val="bg2">
                              <a:lumMod val="25000"/>
                            </a:schemeClr>
                          </a:solidFill>
                          <a:latin typeface="微軟正黑體 Light" panose="020B0304030504040204" pitchFamily="34" charset="-120"/>
                          <a:ea typeface="微軟正黑體 Light" panose="020B0304030504040204" pitchFamily="34" charset="-120"/>
                        </a:rPr>
                        <a:t>工作天</a:t>
                      </a:r>
                      <a:r>
                        <a:rPr lang="en-US" altLang="zh-TW" sz="1800" b="1" dirty="0">
                          <a:solidFill>
                            <a:schemeClr val="bg2">
                              <a:lumMod val="25000"/>
                            </a:schemeClr>
                          </a:solidFill>
                          <a:latin typeface="微軟正黑體 Light" panose="020B0304030504040204" pitchFamily="34" charset="-120"/>
                          <a:ea typeface="微軟正黑體 Light" panose="020B0304030504040204" pitchFamily="34" charset="-120"/>
                        </a:rPr>
                        <a:t>)</a:t>
                      </a:r>
                      <a:r>
                        <a:rPr lang="zh-TW" altLang="en-US" sz="1800" b="1" dirty="0">
                          <a:solidFill>
                            <a:schemeClr val="bg2">
                              <a:lumMod val="25000"/>
                            </a:schemeClr>
                          </a:solidFill>
                          <a:latin typeface="微軟正黑體 Light" panose="020B0304030504040204" pitchFamily="34" charset="-120"/>
                          <a:ea typeface="微軟正黑體 Light" panose="020B0304030504040204" pitchFamily="34" charset="-120"/>
                        </a:rPr>
                        <a:t>全部完成。</a:t>
                      </a:r>
                    </a:p>
                    <a:p>
                      <a:pPr marL="179388" indent="-179388">
                        <a:spcBef>
                          <a:spcPts val="1200"/>
                        </a:spcBef>
                      </a:pPr>
                      <a:r>
                        <a:rPr lang="en-US" altLang="zh-TW" sz="1800" b="1" dirty="0">
                          <a:solidFill>
                            <a:schemeClr val="bg2">
                              <a:lumMod val="25000"/>
                            </a:schemeClr>
                          </a:solidFill>
                          <a:latin typeface="微軟正黑體 Light" panose="020B0304030504040204" pitchFamily="34" charset="-120"/>
                          <a:ea typeface="微軟正黑體 Light" panose="020B0304030504040204" pitchFamily="34" charset="-120"/>
                        </a:rPr>
                        <a:t>5.</a:t>
                      </a:r>
                      <a:r>
                        <a:rPr lang="zh-TW" altLang="en-US" sz="1800" b="1" dirty="0">
                          <a:solidFill>
                            <a:schemeClr val="bg2">
                              <a:lumMod val="25000"/>
                            </a:schemeClr>
                          </a:solidFill>
                          <a:latin typeface="微軟正黑體 Light" panose="020B0304030504040204" pitchFamily="34" charset="-120"/>
                          <a:ea typeface="微軟正黑體 Light" panose="020B0304030504040204" pitchFamily="34" charset="-120"/>
                        </a:rPr>
                        <a:t>買方同意於通知交屋日起三十日後 ，不論是否遷入，即應負擔本戶水、電、瓦斯費及管理費等費用，另瓦斯裝錶費用及保證金亦由買方負擔。</a:t>
                      </a:r>
                    </a:p>
                  </a:txBody>
                  <a:tcPr>
                    <a:solidFill>
                      <a:srgbClr val="F3AA79">
                        <a:alpha val="20000"/>
                      </a:srgbClr>
                    </a:solidFill>
                  </a:tcPr>
                </a:tc>
                <a:extLst>
                  <a:ext uri="{0D108BD9-81ED-4DB2-BD59-A6C34878D82A}">
                    <a16:rowId xmlns:a16="http://schemas.microsoft.com/office/drawing/2014/main" val="3960543423"/>
                  </a:ext>
                </a:extLst>
              </a:tr>
            </a:tbl>
          </a:graphicData>
        </a:graphic>
      </p:graphicFrame>
      <p:sp>
        <p:nvSpPr>
          <p:cNvPr id="13" name="文字方塊 12">
            <a:extLst>
              <a:ext uri="{FF2B5EF4-FFF2-40B4-BE49-F238E27FC236}">
                <a16:creationId xmlns:a16="http://schemas.microsoft.com/office/drawing/2014/main" id="{167A43C4-12BF-1A17-D37E-A2B1AEC18F0A}"/>
              </a:ext>
            </a:extLst>
          </p:cNvPr>
          <p:cNvSpPr txBox="1"/>
          <p:nvPr/>
        </p:nvSpPr>
        <p:spPr>
          <a:xfrm>
            <a:off x="2923744" y="5777471"/>
            <a:ext cx="4828184" cy="400110"/>
          </a:xfrm>
          <a:prstGeom prst="rect">
            <a:avLst/>
          </a:prstGeom>
          <a:solidFill>
            <a:srgbClr val="C3FDE7">
              <a:alpha val="55000"/>
            </a:srgbClr>
          </a:solidFill>
          <a:effectLst>
            <a:softEdge rad="114300"/>
          </a:effectLst>
        </p:spPr>
        <p:txBody>
          <a:bodyPr wrap="square" rtlCol="0">
            <a:spAutoFit/>
          </a:bodyPr>
          <a:lstStyle/>
          <a:p>
            <a:r>
              <a:rPr lang="zh-TW" altLang="en-US" sz="2000" b="1" dirty="0">
                <a:solidFill>
                  <a:srgbClr val="0070C0"/>
                </a:solidFill>
                <a:latin typeface="微軟正黑體 Light" panose="020B0304030504040204" pitchFamily="34" charset="-120"/>
                <a:ea typeface="微軟正黑體 Light" panose="020B0304030504040204" pitchFamily="34" charset="-120"/>
              </a:rPr>
              <a:t>將通知</a:t>
            </a:r>
            <a:r>
              <a:rPr lang="en-US" altLang="zh-TW" sz="2000" b="1" dirty="0">
                <a:solidFill>
                  <a:srgbClr val="0070C0"/>
                </a:solidFill>
                <a:latin typeface="微軟正黑體 Light" panose="020B0304030504040204" pitchFamily="34" charset="-120"/>
                <a:ea typeface="微軟正黑體 Light" panose="020B0304030504040204" pitchFamily="34" charset="-120"/>
              </a:rPr>
              <a:t>【</a:t>
            </a:r>
            <a:r>
              <a:rPr lang="zh-TW" altLang="en-US" sz="2000" b="1" dirty="0">
                <a:solidFill>
                  <a:srgbClr val="0070C0"/>
                </a:solidFill>
                <a:latin typeface="微軟正黑體 Light" panose="020B0304030504040204" pitchFamily="34" charset="-120"/>
                <a:ea typeface="微軟正黑體 Light" panose="020B0304030504040204" pitchFamily="34" charset="-120"/>
              </a:rPr>
              <a:t>之</a:t>
            </a:r>
            <a:r>
              <a:rPr lang="en-US" altLang="zh-TW" sz="2000" b="1" dirty="0">
                <a:solidFill>
                  <a:srgbClr val="0070C0"/>
                </a:solidFill>
                <a:latin typeface="微軟正黑體 Light" panose="020B0304030504040204" pitchFamily="34" charset="-120"/>
                <a:ea typeface="微軟正黑體 Light" panose="020B0304030504040204" pitchFamily="34" charset="-120"/>
              </a:rPr>
              <a:t>】</a:t>
            </a:r>
            <a:r>
              <a:rPr lang="zh-TW" altLang="en-US" sz="2000" b="1" dirty="0">
                <a:solidFill>
                  <a:srgbClr val="0070C0"/>
                </a:solidFill>
                <a:latin typeface="微軟正黑體 Light" panose="020B0304030504040204" pitchFamily="34" charset="-120"/>
                <a:ea typeface="微軟正黑體 Light" panose="020B0304030504040204" pitchFamily="34" charset="-120"/>
              </a:rPr>
              <a:t>交屋日，約定為通知交屋日。</a:t>
            </a:r>
          </a:p>
        </p:txBody>
      </p:sp>
      <p:sp>
        <p:nvSpPr>
          <p:cNvPr id="14" name="文字方塊 13">
            <a:extLst>
              <a:ext uri="{FF2B5EF4-FFF2-40B4-BE49-F238E27FC236}">
                <a16:creationId xmlns:a16="http://schemas.microsoft.com/office/drawing/2014/main" id="{328BB0B7-7BD0-2D9B-0268-BF80D67C9D6B}"/>
              </a:ext>
            </a:extLst>
          </p:cNvPr>
          <p:cNvSpPr txBox="1"/>
          <p:nvPr/>
        </p:nvSpPr>
        <p:spPr>
          <a:xfrm>
            <a:off x="7976777" y="4212665"/>
            <a:ext cx="3790160" cy="400110"/>
          </a:xfrm>
          <a:prstGeom prst="rect">
            <a:avLst/>
          </a:prstGeom>
          <a:solidFill>
            <a:srgbClr val="C3FDE7">
              <a:alpha val="55000"/>
            </a:srgbClr>
          </a:solidFill>
          <a:effectLst>
            <a:softEdge rad="114300"/>
          </a:effectLst>
        </p:spPr>
        <p:txBody>
          <a:bodyPr wrap="square" rtlCol="0">
            <a:spAutoFit/>
          </a:bodyPr>
          <a:lstStyle/>
          <a:p>
            <a:r>
              <a:rPr lang="zh-TW" altLang="en-US" sz="2000" b="1" dirty="0">
                <a:solidFill>
                  <a:srgbClr val="0070C0"/>
                </a:solidFill>
                <a:latin typeface="微軟正黑體 Light" panose="020B0304030504040204" pitchFamily="34" charset="-120"/>
                <a:ea typeface="微軟正黑體 Light" panose="020B0304030504040204" pitchFamily="34" charset="-120"/>
              </a:rPr>
              <a:t>排除房屋瑕疵修繕等交屋前義務</a:t>
            </a:r>
          </a:p>
        </p:txBody>
      </p:sp>
      <p:sp>
        <p:nvSpPr>
          <p:cNvPr id="8" name="橢圓 7">
            <a:extLst>
              <a:ext uri="{FF2B5EF4-FFF2-40B4-BE49-F238E27FC236}">
                <a16:creationId xmlns:a16="http://schemas.microsoft.com/office/drawing/2014/main" id="{18ECB80E-64B8-E6D1-1FF0-343A11E841AC}"/>
              </a:ext>
            </a:extLst>
          </p:cNvPr>
          <p:cNvSpPr/>
          <p:nvPr/>
        </p:nvSpPr>
        <p:spPr>
          <a:xfrm>
            <a:off x="8210326" y="2776775"/>
            <a:ext cx="2819892" cy="338554"/>
          </a:xfrm>
          <a:custGeom>
            <a:avLst/>
            <a:gdLst>
              <a:gd name="csX0" fmla="*/ 0 w 2819892"/>
              <a:gd name="csY0" fmla="*/ 169277 h 338554"/>
              <a:gd name="csX1" fmla="*/ 1409946 w 2819892"/>
              <a:gd name="csY1" fmla="*/ 0 h 338554"/>
              <a:gd name="csX2" fmla="*/ 2819892 w 2819892"/>
              <a:gd name="csY2" fmla="*/ 169277 h 338554"/>
              <a:gd name="csX3" fmla="*/ 1409946 w 2819892"/>
              <a:gd name="csY3" fmla="*/ 338554 h 338554"/>
              <a:gd name="csX4" fmla="*/ 0 w 2819892"/>
              <a:gd name="csY4" fmla="*/ 169277 h 338554"/>
            </a:gdLst>
            <a:ahLst/>
            <a:cxnLst>
              <a:cxn ang="0">
                <a:pos x="csX0" y="csY0"/>
              </a:cxn>
              <a:cxn ang="0">
                <a:pos x="csX1" y="csY1"/>
              </a:cxn>
              <a:cxn ang="0">
                <a:pos x="csX2" y="csY2"/>
              </a:cxn>
              <a:cxn ang="0">
                <a:pos x="csX3" y="csY3"/>
              </a:cxn>
              <a:cxn ang="0">
                <a:pos x="csX4" y="csY4"/>
              </a:cxn>
            </a:cxnLst>
            <a:rect l="l" t="t" r="r" b="b"/>
            <a:pathLst>
              <a:path w="2819892" h="338554" extrusionOk="0">
                <a:moveTo>
                  <a:pt x="0" y="169277"/>
                </a:moveTo>
                <a:cubicBezTo>
                  <a:pt x="16145" y="-45655"/>
                  <a:pt x="663933" y="26325"/>
                  <a:pt x="1409946" y="0"/>
                </a:cubicBezTo>
                <a:cubicBezTo>
                  <a:pt x="2169808" y="-7120"/>
                  <a:pt x="2824412" y="59938"/>
                  <a:pt x="2819892" y="169277"/>
                </a:cubicBezTo>
                <a:cubicBezTo>
                  <a:pt x="2941429" y="182433"/>
                  <a:pt x="2148243" y="441486"/>
                  <a:pt x="1409946" y="338554"/>
                </a:cubicBezTo>
                <a:cubicBezTo>
                  <a:pt x="627823" y="349822"/>
                  <a:pt x="5320" y="258087"/>
                  <a:pt x="0" y="169277"/>
                </a:cubicBezTo>
                <a:close/>
              </a:path>
            </a:pathLst>
          </a:custGeom>
          <a:noFill/>
          <a:ln w="22225" cap="rnd">
            <a:solidFill>
              <a:srgbClr val="FF0000">
                <a:alpha val="71000"/>
              </a:srgbClr>
            </a:solidFill>
            <a:prstDash val="solid"/>
            <a:extLst>
              <a:ext uri="{C807C97D-BFC1-408E-A445-0C87EB9F89A2}">
                <ask:lineSketchStyleProps xmlns:ask="http://schemas.microsoft.com/office/drawing/2018/sketchyshapes" xmlns="" sd="4266498984">
                  <a:prstGeom prst="ellipse">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endParaRPr lang="zh-TW" altLang="en-US" sz="3200" b="1" dirty="0">
              <a:solidFill>
                <a:schemeClr val="tx1"/>
              </a:solidFill>
              <a:latin typeface="標楷體" panose="03000509000000000000" pitchFamily="65" charset="-120"/>
              <a:ea typeface="標楷體" panose="03000509000000000000" pitchFamily="65" charset="-120"/>
            </a:endParaRPr>
          </a:p>
        </p:txBody>
      </p:sp>
      <p:sp>
        <p:nvSpPr>
          <p:cNvPr id="5" name="文字方塊 4">
            <a:extLst>
              <a:ext uri="{FF2B5EF4-FFF2-40B4-BE49-F238E27FC236}">
                <a16:creationId xmlns:a16="http://schemas.microsoft.com/office/drawing/2014/main" id="{C6E965D0-1595-BC78-0339-B6901AB679CA}"/>
              </a:ext>
            </a:extLst>
          </p:cNvPr>
          <p:cNvSpPr txBox="1"/>
          <p:nvPr/>
        </p:nvSpPr>
        <p:spPr>
          <a:xfrm>
            <a:off x="6288666" y="3219482"/>
            <a:ext cx="5478271" cy="400110"/>
          </a:xfrm>
          <a:prstGeom prst="rect">
            <a:avLst/>
          </a:prstGeom>
          <a:solidFill>
            <a:srgbClr val="C3FDE7">
              <a:alpha val="55000"/>
            </a:srgbClr>
          </a:solidFill>
          <a:effectLst>
            <a:softEdge rad="114300"/>
          </a:effectLst>
        </p:spPr>
        <p:txBody>
          <a:bodyPr wrap="square" rtlCol="0">
            <a:spAutoFit/>
          </a:bodyPr>
          <a:lstStyle/>
          <a:p>
            <a:r>
              <a:rPr lang="zh-TW" altLang="en-US" sz="2000" b="1" dirty="0">
                <a:solidFill>
                  <a:srgbClr val="0070C0"/>
                </a:solidFill>
                <a:latin typeface="微軟正黑體 Light" panose="020B0304030504040204" pitchFamily="34" charset="-120"/>
                <a:ea typeface="微軟正黑體 Light" panose="020B0304030504040204" pitchFamily="34" charset="-120"/>
              </a:rPr>
              <a:t>以定型化契約條款，限縮依契約應交付之期限</a:t>
            </a:r>
          </a:p>
        </p:txBody>
      </p:sp>
      <p:sp>
        <p:nvSpPr>
          <p:cNvPr id="10" name="橢圓 7">
            <a:extLst>
              <a:ext uri="{FF2B5EF4-FFF2-40B4-BE49-F238E27FC236}">
                <a16:creationId xmlns:a16="http://schemas.microsoft.com/office/drawing/2014/main" id="{B3C5A5AA-0C2F-4EC7-898B-AD608083EA22}"/>
              </a:ext>
            </a:extLst>
          </p:cNvPr>
          <p:cNvSpPr/>
          <p:nvPr/>
        </p:nvSpPr>
        <p:spPr>
          <a:xfrm>
            <a:off x="9915560" y="3826722"/>
            <a:ext cx="1998531" cy="338554"/>
          </a:xfrm>
          <a:custGeom>
            <a:avLst/>
            <a:gdLst>
              <a:gd name="csX0" fmla="*/ 0 w 1998531"/>
              <a:gd name="csY0" fmla="*/ 169277 h 338554"/>
              <a:gd name="csX1" fmla="*/ 999266 w 1998531"/>
              <a:gd name="csY1" fmla="*/ 0 h 338554"/>
              <a:gd name="csX2" fmla="*/ 1998532 w 1998531"/>
              <a:gd name="csY2" fmla="*/ 169277 h 338554"/>
              <a:gd name="csX3" fmla="*/ 999266 w 1998531"/>
              <a:gd name="csY3" fmla="*/ 338554 h 338554"/>
              <a:gd name="csX4" fmla="*/ 0 w 1998531"/>
              <a:gd name="csY4" fmla="*/ 169277 h 338554"/>
            </a:gdLst>
            <a:ahLst/>
            <a:cxnLst>
              <a:cxn ang="0">
                <a:pos x="csX0" y="csY0"/>
              </a:cxn>
              <a:cxn ang="0">
                <a:pos x="csX1" y="csY1"/>
              </a:cxn>
              <a:cxn ang="0">
                <a:pos x="csX2" y="csY2"/>
              </a:cxn>
              <a:cxn ang="0">
                <a:pos x="csX3" y="csY3"/>
              </a:cxn>
              <a:cxn ang="0">
                <a:pos x="csX4" y="csY4"/>
              </a:cxn>
            </a:cxnLst>
            <a:rect l="l" t="t" r="r" b="b"/>
            <a:pathLst>
              <a:path w="1998531" h="338554" extrusionOk="0">
                <a:moveTo>
                  <a:pt x="0" y="169277"/>
                </a:moveTo>
                <a:cubicBezTo>
                  <a:pt x="12095" y="-15194"/>
                  <a:pt x="488138" y="32827"/>
                  <a:pt x="999266" y="0"/>
                </a:cubicBezTo>
                <a:cubicBezTo>
                  <a:pt x="1532315" y="-7120"/>
                  <a:pt x="2003052" y="59938"/>
                  <a:pt x="1998532" y="169277"/>
                </a:cubicBezTo>
                <a:cubicBezTo>
                  <a:pt x="2014220" y="252397"/>
                  <a:pt x="1542123" y="361542"/>
                  <a:pt x="999266" y="338554"/>
                </a:cubicBezTo>
                <a:cubicBezTo>
                  <a:pt x="443956" y="349822"/>
                  <a:pt x="5320" y="258087"/>
                  <a:pt x="0" y="169277"/>
                </a:cubicBezTo>
                <a:close/>
              </a:path>
            </a:pathLst>
          </a:custGeom>
          <a:noFill/>
          <a:ln w="22225" cap="rnd">
            <a:solidFill>
              <a:srgbClr val="FF0000">
                <a:alpha val="71000"/>
              </a:srgbClr>
            </a:solidFill>
            <a:prstDash val="solid"/>
            <a:extLst>
              <a:ext uri="{C807C97D-BFC1-408E-A445-0C87EB9F89A2}">
                <ask:lineSketchStyleProps xmlns:ask="http://schemas.microsoft.com/office/drawing/2018/sketchyshapes" xmlns="" sd="4266498984">
                  <a:prstGeom prst="ellipse">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endParaRPr lang="zh-TW" altLang="en-US" sz="3200" b="1" dirty="0">
              <a:solidFill>
                <a:schemeClr val="tx1"/>
              </a:solidFill>
              <a:latin typeface="標楷體" panose="03000509000000000000" pitchFamily="65" charset="-120"/>
              <a:ea typeface="標楷體" panose="03000509000000000000" pitchFamily="65" charset="-120"/>
            </a:endParaRPr>
          </a:p>
        </p:txBody>
      </p:sp>
      <p:sp>
        <p:nvSpPr>
          <p:cNvPr id="11" name="文字方塊 10">
            <a:extLst>
              <a:ext uri="{FF2B5EF4-FFF2-40B4-BE49-F238E27FC236}">
                <a16:creationId xmlns:a16="http://schemas.microsoft.com/office/drawing/2014/main" id="{66638FE5-3D7A-451F-AB00-241A7EADF634}"/>
              </a:ext>
            </a:extLst>
          </p:cNvPr>
          <p:cNvSpPr txBox="1"/>
          <p:nvPr/>
        </p:nvSpPr>
        <p:spPr>
          <a:xfrm>
            <a:off x="8884444" y="4953935"/>
            <a:ext cx="3073565" cy="400110"/>
          </a:xfrm>
          <a:prstGeom prst="rect">
            <a:avLst/>
          </a:prstGeom>
          <a:solidFill>
            <a:srgbClr val="C3FDE7">
              <a:alpha val="55000"/>
            </a:srgbClr>
          </a:solidFill>
          <a:effectLst>
            <a:softEdge rad="114300"/>
          </a:effectLst>
        </p:spPr>
        <p:txBody>
          <a:bodyPr wrap="square" rtlCol="0">
            <a:spAutoFit/>
          </a:bodyPr>
          <a:lstStyle/>
          <a:p>
            <a:r>
              <a:rPr lang="zh-TW" altLang="en-US" sz="2000" b="1" dirty="0">
                <a:solidFill>
                  <a:srgbClr val="0070C0"/>
                </a:solidFill>
                <a:latin typeface="微軟正黑體 Light" panose="020B0304030504040204" pitchFamily="34" charset="-120"/>
                <a:ea typeface="微軟正黑體 Light" panose="020B0304030504040204" pitchFamily="34" charset="-120"/>
              </a:rPr>
              <a:t>定型化條款限縮買方權利</a:t>
            </a:r>
          </a:p>
        </p:txBody>
      </p:sp>
      <p:sp>
        <p:nvSpPr>
          <p:cNvPr id="12" name="文字方塊 11">
            <a:extLst>
              <a:ext uri="{FF2B5EF4-FFF2-40B4-BE49-F238E27FC236}">
                <a16:creationId xmlns:a16="http://schemas.microsoft.com/office/drawing/2014/main" id="{74B375B0-1D96-4615-8F7E-8E7101B1542D}"/>
              </a:ext>
            </a:extLst>
          </p:cNvPr>
          <p:cNvSpPr txBox="1"/>
          <p:nvPr/>
        </p:nvSpPr>
        <p:spPr>
          <a:xfrm>
            <a:off x="3539778" y="1694660"/>
            <a:ext cx="5488024" cy="400110"/>
          </a:xfrm>
          <a:prstGeom prst="rect">
            <a:avLst/>
          </a:prstGeom>
          <a:solidFill>
            <a:srgbClr val="C3FDE7">
              <a:alpha val="55000"/>
            </a:srgbClr>
          </a:solidFill>
          <a:effectLst>
            <a:softEdge rad="114300"/>
          </a:effectLst>
        </p:spPr>
        <p:txBody>
          <a:bodyPr wrap="square" rtlCol="0">
            <a:spAutoFit/>
          </a:bodyPr>
          <a:lstStyle/>
          <a:p>
            <a:r>
              <a:rPr lang="zh-TW" altLang="en-US" sz="2000" b="1" dirty="0">
                <a:solidFill>
                  <a:srgbClr val="0070C0"/>
                </a:solidFill>
                <a:latin typeface="微軟正黑體 Light" panose="020B0304030504040204" pitchFamily="34" charset="-120"/>
                <a:ea typeface="微軟正黑體 Light" panose="020B0304030504040204" pitchFamily="34" charset="-120"/>
              </a:rPr>
              <a:t>以定型化契約條款，展延依契約應交付之期限</a:t>
            </a:r>
          </a:p>
        </p:txBody>
      </p:sp>
      <p:sp>
        <p:nvSpPr>
          <p:cNvPr id="15" name="橢圓 7">
            <a:extLst>
              <a:ext uri="{FF2B5EF4-FFF2-40B4-BE49-F238E27FC236}">
                <a16:creationId xmlns:a16="http://schemas.microsoft.com/office/drawing/2014/main" id="{0784AAE5-934D-4D7F-A4CA-A3A6CF3D5D7C}"/>
              </a:ext>
            </a:extLst>
          </p:cNvPr>
          <p:cNvSpPr/>
          <p:nvPr/>
        </p:nvSpPr>
        <p:spPr>
          <a:xfrm>
            <a:off x="3239146" y="1265359"/>
            <a:ext cx="1610524" cy="338554"/>
          </a:xfrm>
          <a:custGeom>
            <a:avLst/>
            <a:gdLst>
              <a:gd name="csX0" fmla="*/ 0 w 1610524"/>
              <a:gd name="csY0" fmla="*/ 169277 h 338554"/>
              <a:gd name="csX1" fmla="*/ 805262 w 1610524"/>
              <a:gd name="csY1" fmla="*/ 0 h 338554"/>
              <a:gd name="csX2" fmla="*/ 1610524 w 1610524"/>
              <a:gd name="csY2" fmla="*/ 169277 h 338554"/>
              <a:gd name="csX3" fmla="*/ 805262 w 1610524"/>
              <a:gd name="csY3" fmla="*/ 338554 h 338554"/>
              <a:gd name="csX4" fmla="*/ 0 w 1610524"/>
              <a:gd name="csY4" fmla="*/ 169277 h 338554"/>
            </a:gdLst>
            <a:ahLst/>
            <a:cxnLst>
              <a:cxn ang="0">
                <a:pos x="csX0" y="csY0"/>
              </a:cxn>
              <a:cxn ang="0">
                <a:pos x="csX1" y="csY1"/>
              </a:cxn>
              <a:cxn ang="0">
                <a:pos x="csX2" y="csY2"/>
              </a:cxn>
              <a:cxn ang="0">
                <a:pos x="csX3" y="csY3"/>
              </a:cxn>
              <a:cxn ang="0">
                <a:pos x="csX4" y="csY4"/>
              </a:cxn>
            </a:cxnLst>
            <a:rect l="l" t="t" r="r" b="b"/>
            <a:pathLst>
              <a:path w="1610524" h="338554" extrusionOk="0">
                <a:moveTo>
                  <a:pt x="0" y="169277"/>
                </a:moveTo>
                <a:cubicBezTo>
                  <a:pt x="1411" y="65174"/>
                  <a:pt x="378741" y="14671"/>
                  <a:pt x="805262" y="0"/>
                </a:cubicBezTo>
                <a:cubicBezTo>
                  <a:pt x="1231166" y="-7120"/>
                  <a:pt x="1615044" y="59938"/>
                  <a:pt x="1610524" y="169277"/>
                </a:cubicBezTo>
                <a:cubicBezTo>
                  <a:pt x="1650677" y="236226"/>
                  <a:pt x="1241094" y="361236"/>
                  <a:pt x="805262" y="338554"/>
                </a:cubicBezTo>
                <a:cubicBezTo>
                  <a:pt x="357097" y="349822"/>
                  <a:pt x="5320" y="258087"/>
                  <a:pt x="0" y="169277"/>
                </a:cubicBezTo>
                <a:close/>
              </a:path>
            </a:pathLst>
          </a:custGeom>
          <a:noFill/>
          <a:ln w="22225" cap="rnd">
            <a:solidFill>
              <a:srgbClr val="FF0000">
                <a:alpha val="71000"/>
              </a:srgbClr>
            </a:solidFill>
            <a:prstDash val="solid"/>
            <a:extLst>
              <a:ext uri="{C807C97D-BFC1-408E-A445-0C87EB9F89A2}">
                <ask:lineSketchStyleProps xmlns:ask="http://schemas.microsoft.com/office/drawing/2018/sketchyshapes" xmlns="" sd="4266498984">
                  <a:prstGeom prst="ellipse">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endParaRPr lang="zh-TW" altLang="en-US" sz="3200" b="1" dirty="0">
              <a:solidFill>
                <a:schemeClr val="tx1"/>
              </a:solidFill>
              <a:latin typeface="標楷體" panose="03000509000000000000" pitchFamily="65" charset="-120"/>
              <a:ea typeface="標楷體" panose="03000509000000000000" pitchFamily="65" charset="-120"/>
            </a:endParaRPr>
          </a:p>
        </p:txBody>
      </p:sp>
      <p:pic>
        <p:nvPicPr>
          <p:cNvPr id="16" name="圖片 15">
            <a:extLst>
              <a:ext uri="{FF2B5EF4-FFF2-40B4-BE49-F238E27FC236}">
                <a16:creationId xmlns:a16="http://schemas.microsoft.com/office/drawing/2014/main" id="{4C5DC496-C595-44D3-B1D9-F20AA30938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0823" y="30388"/>
            <a:ext cx="1332181" cy="445484"/>
          </a:xfrm>
          <a:prstGeom prst="rect">
            <a:avLst/>
          </a:prstGeom>
        </p:spPr>
      </p:pic>
      <p:cxnSp>
        <p:nvCxnSpPr>
          <p:cNvPr id="7" name="直線接點 6">
            <a:extLst>
              <a:ext uri="{FF2B5EF4-FFF2-40B4-BE49-F238E27FC236}">
                <a16:creationId xmlns:a16="http://schemas.microsoft.com/office/drawing/2014/main" id="{80F180A4-F434-4B35-9250-5E190C1FF24F}"/>
              </a:ext>
            </a:extLst>
          </p:cNvPr>
          <p:cNvCxnSpPr>
            <a:cxnSpLocks/>
          </p:cNvCxnSpPr>
          <p:nvPr/>
        </p:nvCxnSpPr>
        <p:spPr>
          <a:xfrm>
            <a:off x="3839804" y="4834128"/>
            <a:ext cx="5659038"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線接點 17">
            <a:extLst>
              <a:ext uri="{FF2B5EF4-FFF2-40B4-BE49-F238E27FC236}">
                <a16:creationId xmlns:a16="http://schemas.microsoft.com/office/drawing/2014/main" id="{5168D58B-B3D3-4C4D-AF7B-7A42C2C95F05}"/>
              </a:ext>
            </a:extLst>
          </p:cNvPr>
          <p:cNvCxnSpPr>
            <a:cxnSpLocks/>
          </p:cNvCxnSpPr>
          <p:nvPr/>
        </p:nvCxnSpPr>
        <p:spPr>
          <a:xfrm>
            <a:off x="3539778" y="5513245"/>
            <a:ext cx="1155052"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3862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8" grpId="0" animBg="1"/>
      <p:bldP spid="5" grpId="0" animBg="1"/>
      <p:bldP spid="10" grpId="0" animBg="1"/>
      <p:bldP spid="11" grpId="0" animBg="1"/>
      <p:bldP spid="12"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7C875F-F395-3FEE-0D35-4E7AAB154A44}"/>
            </a:ext>
          </a:extLst>
        </p:cNvPr>
        <p:cNvGrpSpPr/>
        <p:nvPr/>
      </p:nvGrpSpPr>
      <p:grpSpPr>
        <a:xfrm>
          <a:off x="0" y="0"/>
          <a:ext cx="0" cy="0"/>
          <a:chOff x="0" y="0"/>
          <a:chExt cx="0" cy="0"/>
        </a:xfrm>
      </p:grpSpPr>
      <p:sp>
        <p:nvSpPr>
          <p:cNvPr id="14" name="矩形 13">
            <a:extLst>
              <a:ext uri="{FF2B5EF4-FFF2-40B4-BE49-F238E27FC236}">
                <a16:creationId xmlns:a16="http://schemas.microsoft.com/office/drawing/2014/main" id="{0FF6FBC7-E993-4DBA-9D86-E20D8CB4CA5A}"/>
              </a:ext>
            </a:extLst>
          </p:cNvPr>
          <p:cNvSpPr/>
          <p:nvPr/>
        </p:nvSpPr>
        <p:spPr>
          <a:xfrm>
            <a:off x="0" y="1"/>
            <a:ext cx="12192000" cy="896074"/>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a:extLst>
              <a:ext uri="{FF2B5EF4-FFF2-40B4-BE49-F238E27FC236}">
                <a16:creationId xmlns:a16="http://schemas.microsoft.com/office/drawing/2014/main" id="{451D74C8-92E7-7EA6-92E0-0347A4367902}"/>
              </a:ext>
            </a:extLst>
          </p:cNvPr>
          <p:cNvSpPr>
            <a:spLocks noGrp="1"/>
          </p:cNvSpPr>
          <p:nvPr>
            <p:ph type="title"/>
          </p:nvPr>
        </p:nvSpPr>
        <p:spPr>
          <a:xfrm>
            <a:off x="349623" y="-12646"/>
            <a:ext cx="11564470" cy="1133202"/>
          </a:xfrm>
        </p:spPr>
        <p:txBody>
          <a:bodyPr>
            <a:noAutofit/>
          </a:bodyPr>
          <a:lstStyle/>
          <a:p>
            <a:r>
              <a:rPr lang="zh-TW" altLang="en-US" sz="4800" b="1" dirty="0">
                <a:solidFill>
                  <a:schemeClr val="accent1">
                    <a:lumMod val="75000"/>
                  </a:schemeClr>
                </a:solidFill>
                <a:latin typeface="微軟正黑體" panose="020B0604030504040204" pitchFamily="34" charset="-120"/>
                <a:ea typeface="微軟正黑體" panose="020B0604030504040204" pitchFamily="34" charset="-120"/>
              </a:rPr>
              <a:t>二、常見錯誤態樣</a:t>
            </a:r>
          </a:p>
        </p:txBody>
      </p:sp>
      <p:sp>
        <p:nvSpPr>
          <p:cNvPr id="9" name="矩形: 圓角 8">
            <a:extLst>
              <a:ext uri="{FF2B5EF4-FFF2-40B4-BE49-F238E27FC236}">
                <a16:creationId xmlns:a16="http://schemas.microsoft.com/office/drawing/2014/main" id="{9017FD85-AF00-0FC3-855B-5096130D2B44}"/>
              </a:ext>
            </a:extLst>
          </p:cNvPr>
          <p:cNvSpPr/>
          <p:nvPr/>
        </p:nvSpPr>
        <p:spPr>
          <a:xfrm>
            <a:off x="689908" y="1133203"/>
            <a:ext cx="6299752" cy="471480"/>
          </a:xfrm>
          <a:prstGeom prst="round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zh-TW" sz="3200" b="1" dirty="0">
                <a:solidFill>
                  <a:schemeClr val="bg2">
                    <a:lumMod val="25000"/>
                  </a:schemeClr>
                </a:solidFill>
                <a:latin typeface="微軟正黑體" panose="020B0604030504040204" pitchFamily="34" charset="-120"/>
                <a:ea typeface="微軟正黑體" panose="020B0604030504040204" pitchFamily="34" charset="-120"/>
              </a:rPr>
              <a:t>16</a:t>
            </a:r>
            <a:r>
              <a:rPr lang="zh-TW" altLang="en-US" sz="3200" b="1" dirty="0">
                <a:solidFill>
                  <a:schemeClr val="bg2">
                    <a:lumMod val="25000"/>
                  </a:schemeClr>
                </a:solidFill>
                <a:latin typeface="微軟正黑體" panose="020B0604030504040204" pitchFamily="34" charset="-120"/>
                <a:ea typeface="微軟正黑體" panose="020B0604030504040204" pitchFamily="34" charset="-120"/>
              </a:rPr>
              <a:t>、共有部分之點交 </a:t>
            </a:r>
            <a:r>
              <a:rPr lang="en-US" altLang="zh-TW" sz="3200" b="1" dirty="0">
                <a:solidFill>
                  <a:schemeClr val="bg2">
                    <a:lumMod val="25000"/>
                  </a:schemeClr>
                </a:solidFill>
                <a:latin typeface="微軟正黑體" panose="020B0604030504040204" pitchFamily="34" charset="-120"/>
                <a:ea typeface="微軟正黑體" panose="020B0604030504040204" pitchFamily="34" charset="-120"/>
              </a:rPr>
              <a:t>(part 1)</a:t>
            </a:r>
            <a:endParaRPr lang="zh-TW" altLang="en-US" sz="3200" b="1" dirty="0">
              <a:solidFill>
                <a:schemeClr val="bg2">
                  <a:lumMod val="25000"/>
                </a:schemeClr>
              </a:solidFill>
              <a:latin typeface="微軟正黑體" panose="020B0604030504040204" pitchFamily="34" charset="-120"/>
              <a:ea typeface="微軟正黑體" panose="020B0604030504040204" pitchFamily="34" charset="-120"/>
            </a:endParaRPr>
          </a:p>
        </p:txBody>
      </p:sp>
      <p:sp>
        <p:nvSpPr>
          <p:cNvPr id="3" name="投影片編號版面配置區 2">
            <a:extLst>
              <a:ext uri="{FF2B5EF4-FFF2-40B4-BE49-F238E27FC236}">
                <a16:creationId xmlns:a16="http://schemas.microsoft.com/office/drawing/2014/main" id="{95C2A75A-2507-BFC1-FE0F-D5A6C1388648}"/>
              </a:ext>
            </a:extLst>
          </p:cNvPr>
          <p:cNvSpPr>
            <a:spLocks noGrp="1"/>
          </p:cNvSpPr>
          <p:nvPr>
            <p:ph type="sldNum" sz="quarter" idx="12"/>
          </p:nvPr>
        </p:nvSpPr>
        <p:spPr/>
        <p:txBody>
          <a:bodyPr/>
          <a:lstStyle/>
          <a:p>
            <a:fld id="{AACB90C0-7538-46F1-B501-0F43F4A2C391}" type="slidenum">
              <a:rPr lang="zh-TW" altLang="en-US" smtClean="0"/>
              <a:t>19</a:t>
            </a:fld>
            <a:endParaRPr lang="zh-TW" altLang="en-US" dirty="0"/>
          </a:p>
        </p:txBody>
      </p:sp>
      <p:graphicFrame>
        <p:nvGraphicFramePr>
          <p:cNvPr id="4" name="表格 3">
            <a:extLst>
              <a:ext uri="{FF2B5EF4-FFF2-40B4-BE49-F238E27FC236}">
                <a16:creationId xmlns:a16="http://schemas.microsoft.com/office/drawing/2014/main" id="{FDF3F4CC-A0EA-E9A4-B8F9-0E7F2B4D91A0}"/>
              </a:ext>
            </a:extLst>
          </p:cNvPr>
          <p:cNvGraphicFramePr>
            <a:graphicFrameLocks noGrp="1"/>
          </p:cNvGraphicFramePr>
          <p:nvPr>
            <p:extLst>
              <p:ext uri="{D42A27DB-BD31-4B8C-83A1-F6EECF244321}">
                <p14:modId xmlns:p14="http://schemas.microsoft.com/office/powerpoint/2010/main" val="1625936873"/>
              </p:ext>
            </p:extLst>
          </p:nvPr>
        </p:nvGraphicFramePr>
        <p:xfrm>
          <a:off x="689908" y="1687211"/>
          <a:ext cx="10883900" cy="4693920"/>
        </p:xfrm>
        <a:graphic>
          <a:graphicData uri="http://schemas.openxmlformats.org/drawingml/2006/table">
            <a:tbl>
              <a:tblPr firstRow="1" bandRow="1">
                <a:tableStyleId>{0E3FDE45-AF77-4B5C-9715-49D594BDF05E}</a:tableStyleId>
              </a:tblPr>
              <a:tblGrid>
                <a:gridCol w="1361150">
                  <a:extLst>
                    <a:ext uri="{9D8B030D-6E8A-4147-A177-3AD203B41FA5}">
                      <a16:colId xmlns:a16="http://schemas.microsoft.com/office/drawing/2014/main" val="1210806836"/>
                    </a:ext>
                  </a:extLst>
                </a:gridCol>
                <a:gridCol w="9522750">
                  <a:extLst>
                    <a:ext uri="{9D8B030D-6E8A-4147-A177-3AD203B41FA5}">
                      <a16:colId xmlns:a16="http://schemas.microsoft.com/office/drawing/2014/main" val="3596799202"/>
                    </a:ext>
                  </a:extLst>
                </a:gridCol>
              </a:tblGrid>
              <a:tr h="10619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bg2">
                              <a:lumMod val="25000"/>
                            </a:schemeClr>
                          </a:solidFill>
                          <a:latin typeface="微軟正黑體 Light" panose="020B0304030504040204" pitchFamily="34" charset="-120"/>
                          <a:ea typeface="微軟正黑體 Light" panose="020B0304030504040204" pitchFamily="34" charset="-120"/>
                        </a:rPr>
                        <a:t>應記載</a:t>
                      </a:r>
                      <a:endParaRPr lang="en-US" altLang="zh-TW" sz="1600" dirty="0">
                        <a:solidFill>
                          <a:schemeClr val="bg2">
                            <a:lumMod val="25000"/>
                          </a:schemeClr>
                        </a:solidFill>
                        <a:latin typeface="微軟正黑體 Light" panose="020B0304030504040204" pitchFamily="34" charset="-120"/>
                        <a:ea typeface="微軟正黑體 Light" panose="020B0304030504040204" pitchFamily="34" charset="-120"/>
                      </a:endParaRPr>
                    </a:p>
                  </a:txBody>
                  <a:tcPr>
                    <a:noFill/>
                  </a:tcPr>
                </a:tc>
                <a:tc>
                  <a:txBody>
                    <a:bodyPr/>
                    <a:lstStyle/>
                    <a:p>
                      <a:r>
                        <a:rPr lang="zh-TW" altLang="en-US" sz="1400" b="1" dirty="0">
                          <a:solidFill>
                            <a:schemeClr val="bg2">
                              <a:lumMod val="25000"/>
                            </a:schemeClr>
                          </a:solidFill>
                          <a:latin typeface="微軟正黑體 Light" panose="020B0304030504040204" pitchFamily="34" charset="-120"/>
                          <a:ea typeface="微軟正黑體 Light" panose="020B0304030504040204" pitchFamily="34" charset="-120"/>
                        </a:rPr>
                        <a:t>十六、共有部分之點交</a:t>
                      </a:r>
                    </a:p>
                    <a:p>
                      <a:r>
                        <a:rPr lang="zh-TW" altLang="en-US" sz="1400" b="1" dirty="0">
                          <a:solidFill>
                            <a:schemeClr val="bg2">
                              <a:lumMod val="25000"/>
                            </a:schemeClr>
                          </a:solidFill>
                          <a:latin typeface="微軟正黑體 Light" panose="020B0304030504040204" pitchFamily="34" charset="-120"/>
                          <a:ea typeface="微軟正黑體 Light" panose="020B0304030504040204" pitchFamily="34" charset="-120"/>
                        </a:rPr>
                        <a:t>（一）賣方應擔任本預售屋共有部分管理人，並於成立管理委員會或推選管理負責人後移交之。雙方同意自交屋日起，由買方按月繳付共有部分管理費。</a:t>
                      </a:r>
                    </a:p>
                    <a:p>
                      <a:r>
                        <a:rPr lang="zh-TW" altLang="en-US" sz="1400" b="1" dirty="0">
                          <a:solidFill>
                            <a:schemeClr val="bg2">
                              <a:lumMod val="25000"/>
                            </a:schemeClr>
                          </a:solidFill>
                          <a:latin typeface="微軟正黑體 Light" panose="020B0304030504040204" pitchFamily="34" charset="-120"/>
                          <a:ea typeface="微軟正黑體 Light" panose="020B0304030504040204" pitchFamily="34" charset="-120"/>
                        </a:rPr>
                        <a:t>（二）賣方於完成管理委員會或推選管理負責人後七日內，應會同管理委員會或推選管理負責人現場針對水電、機械設施、消防設施及各類管線進行檢測，確認其功能正常無誤後，將共用部分、約定共用部分與其附屬設施設備；設施設備使用維護手冊及廠商資料、使用執照謄本、竣工圖說、水電、機械設施、消防及管線圖說等資料，移交之。上開檢測責任由賣方負責，檢測方式，由賣方及管理委員會或管理負責人，雙方協議為之，賣方並通知政府主管機關派員會同見證雙方已否移交。</a:t>
                      </a:r>
                    </a:p>
                  </a:txBody>
                  <a:tcPr/>
                </a:tc>
                <a:extLst>
                  <a:ext uri="{0D108BD9-81ED-4DB2-BD59-A6C34878D82A}">
                    <a16:rowId xmlns:a16="http://schemas.microsoft.com/office/drawing/2014/main" val="2340362650"/>
                  </a:ext>
                </a:extLst>
              </a:tr>
              <a:tr h="7046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bg2">
                              <a:lumMod val="25000"/>
                            </a:schemeClr>
                          </a:solidFill>
                          <a:latin typeface="微軟正黑體 Light" panose="020B0304030504040204" pitchFamily="34" charset="-120"/>
                          <a:ea typeface="微軟正黑體 Light" panose="020B0304030504040204" pitchFamily="34" charset="-120"/>
                        </a:rPr>
                        <a:t>契約條款</a:t>
                      </a:r>
                    </a:p>
                    <a:p>
                      <a:endParaRPr lang="zh-TW" altLang="en-US" sz="1600" dirty="0">
                        <a:solidFill>
                          <a:schemeClr val="bg2">
                            <a:lumMod val="25000"/>
                          </a:schemeClr>
                        </a:solidFill>
                      </a:endParaRPr>
                    </a:p>
                  </a:txBody>
                  <a:tcPr>
                    <a:noFill/>
                  </a:tcPr>
                </a:tc>
                <a:tc>
                  <a:txBody>
                    <a:bodyPr/>
                    <a:lstStyle/>
                    <a:p>
                      <a:pPr marL="176213" indent="-176213"/>
                      <a:r>
                        <a:rPr lang="zh-TW" altLang="en-US" sz="1600" b="1" dirty="0">
                          <a:solidFill>
                            <a:schemeClr val="bg2">
                              <a:lumMod val="25000"/>
                            </a:schemeClr>
                          </a:solidFill>
                          <a:latin typeface="微軟正黑體 Light" panose="020B0304030504040204" pitchFamily="34" charset="-120"/>
                          <a:ea typeface="微軟正黑體 Light" panose="020B0304030504040204" pitchFamily="34" charset="-120"/>
                        </a:rPr>
                        <a:t>（一）賣方應擔任本預售屋共有部分管理人，並於成立管理委員會或推選管理負責人後移交之。雙方同意自通知交屋日起，由買方按月繳付共有部分管理費。</a:t>
                      </a:r>
                      <a:endParaRPr lang="en-US" altLang="zh-TW" sz="1600" b="1" dirty="0">
                        <a:solidFill>
                          <a:schemeClr val="bg2">
                            <a:lumMod val="25000"/>
                          </a:schemeClr>
                        </a:solidFill>
                        <a:latin typeface="微軟正黑體 Light" panose="020B0304030504040204" pitchFamily="34" charset="-120"/>
                        <a:ea typeface="微軟正黑體 Light" panose="020B0304030504040204" pitchFamily="34" charset="-120"/>
                      </a:endParaRPr>
                    </a:p>
                    <a:p>
                      <a:pPr marL="176213" indent="-22225"/>
                      <a:r>
                        <a:rPr lang="zh-TW" altLang="en-US" sz="1600" b="1" dirty="0">
                          <a:solidFill>
                            <a:schemeClr val="bg2">
                              <a:lumMod val="25000"/>
                            </a:schemeClr>
                          </a:solidFill>
                          <a:latin typeface="微軟正黑體 Light" panose="020B0304030504040204" pitchFamily="34" charset="-120"/>
                          <a:ea typeface="微軟正黑體 Light" panose="020B0304030504040204" pitchFamily="34" charset="-120"/>
                        </a:rPr>
                        <a:t>𝑶𝑹 為維持社區居住品質，買方同意於繳交房屋所有權移轉當期款項時，同時預繳</a:t>
                      </a:r>
                      <a:r>
                        <a:rPr lang="en-US" altLang="zh-TW" sz="1600" b="1" dirty="0">
                          <a:solidFill>
                            <a:schemeClr val="bg2">
                              <a:lumMod val="25000"/>
                            </a:schemeClr>
                          </a:solidFill>
                          <a:latin typeface="微軟正黑體 Light" panose="020B0304030504040204" pitchFamily="34" charset="-120"/>
                          <a:ea typeface="微軟正黑體 Light" panose="020B0304030504040204" pitchFamily="34" charset="-120"/>
                        </a:rPr>
                        <a:t>3</a:t>
                      </a:r>
                      <a:r>
                        <a:rPr lang="zh-TW" altLang="en-US" sz="1600" b="1" dirty="0">
                          <a:solidFill>
                            <a:schemeClr val="bg2">
                              <a:lumMod val="25000"/>
                            </a:schemeClr>
                          </a:solidFill>
                          <a:latin typeface="微軟正黑體 Light" panose="020B0304030504040204" pitchFamily="34" charset="-120"/>
                          <a:ea typeface="微軟正黑體 Light" panose="020B0304030504040204" pitchFamily="34" charset="-120"/>
                        </a:rPr>
                        <a:t>萬元之管理費及</a:t>
                      </a:r>
                      <a:r>
                        <a:rPr lang="en-US" altLang="zh-TW" sz="1600" b="1" dirty="0">
                          <a:solidFill>
                            <a:schemeClr val="bg2">
                              <a:lumMod val="25000"/>
                            </a:schemeClr>
                          </a:solidFill>
                          <a:latin typeface="微軟正黑體 Light" panose="020B0304030504040204" pitchFamily="34" charset="-120"/>
                          <a:ea typeface="微軟正黑體 Light" panose="020B0304030504040204" pitchFamily="34" charset="-120"/>
                        </a:rPr>
                        <a:t>2</a:t>
                      </a:r>
                      <a:r>
                        <a:rPr lang="zh-TW" altLang="en-US" sz="1600" b="1" dirty="0">
                          <a:solidFill>
                            <a:schemeClr val="bg2">
                              <a:lumMod val="25000"/>
                            </a:schemeClr>
                          </a:solidFill>
                          <a:latin typeface="微軟正黑體 Light" panose="020B0304030504040204" pitchFamily="34" charset="-120"/>
                          <a:ea typeface="微軟正黑體 Light" panose="020B0304030504040204" pitchFamily="34" charset="-120"/>
                        </a:rPr>
                        <a:t>萬元之管理基金。</a:t>
                      </a:r>
                    </a:p>
                    <a:p>
                      <a:pPr marL="176213" indent="-176213"/>
                      <a:endParaRPr lang="zh-TW" altLang="en-US" sz="1600" b="1" dirty="0">
                        <a:solidFill>
                          <a:schemeClr val="bg2">
                            <a:lumMod val="25000"/>
                          </a:schemeClr>
                        </a:solidFill>
                        <a:latin typeface="微軟正黑體 Light" panose="020B0304030504040204" pitchFamily="34" charset="-120"/>
                        <a:ea typeface="微軟正黑體 Light" panose="020B0304030504040204" pitchFamily="34" charset="-120"/>
                      </a:endParaRPr>
                    </a:p>
                    <a:p>
                      <a:pPr marL="176213" indent="-176213">
                        <a:spcBef>
                          <a:spcPts val="1200"/>
                        </a:spcBef>
                      </a:pPr>
                      <a:r>
                        <a:rPr lang="zh-TW" altLang="en-US" sz="1600" b="1" dirty="0">
                          <a:solidFill>
                            <a:schemeClr val="bg2">
                              <a:lumMod val="25000"/>
                            </a:schemeClr>
                          </a:solidFill>
                          <a:latin typeface="微軟正黑體 Light" panose="020B0304030504040204" pitchFamily="34" charset="-120"/>
                          <a:ea typeface="微軟正黑體 Light" panose="020B0304030504040204" pitchFamily="34" charset="-120"/>
                        </a:rPr>
                        <a:t>（二）賣方於完成管理委員會或推選管理負責人後七日內，應會同管理委員會或推選管理負責人現場針對水電、機械設施、消防設施及各類管線進行檢測，確認其功能正常無誤後，將共用部分、約定共用部分與其附屬設施設備；設施設備使用維護手冊及廠商資料、使用執照謄本、竣工圖說、水電、機械設施、消防及管線圖說等資料，移交之。上開檢測責任由賣方負責，檢測方式，由賣方及管理委員會或管理負責人，雙方協議為之，賣方並通知政府主管機關派員會同見證雙方已否移交。</a:t>
                      </a:r>
                      <a:endParaRPr lang="en-US" altLang="zh-TW" sz="1600" b="1" dirty="0">
                        <a:solidFill>
                          <a:schemeClr val="bg2">
                            <a:lumMod val="25000"/>
                          </a:schemeClr>
                        </a:solidFill>
                        <a:latin typeface="微軟正黑體 Light" panose="020B0304030504040204" pitchFamily="34" charset="-120"/>
                        <a:ea typeface="微軟正黑體 Light" panose="020B0304030504040204" pitchFamily="34" charset="-120"/>
                      </a:endParaRPr>
                    </a:p>
                    <a:p>
                      <a:endParaRPr lang="zh-TW" altLang="en-US" sz="1400" dirty="0">
                        <a:latin typeface="微軟正黑體 Light" panose="020B0304030504040204" pitchFamily="34" charset="-120"/>
                        <a:ea typeface="微軟正黑體 Light" panose="020B0304030504040204" pitchFamily="34" charset="-120"/>
                      </a:endParaRPr>
                    </a:p>
                  </a:txBody>
                  <a:tcPr>
                    <a:solidFill>
                      <a:srgbClr val="F3AA79">
                        <a:alpha val="20000"/>
                      </a:srgbClr>
                    </a:solidFill>
                  </a:tcPr>
                </a:tc>
                <a:extLst>
                  <a:ext uri="{0D108BD9-81ED-4DB2-BD59-A6C34878D82A}">
                    <a16:rowId xmlns:a16="http://schemas.microsoft.com/office/drawing/2014/main" val="3960543423"/>
                  </a:ext>
                </a:extLst>
              </a:tr>
            </a:tbl>
          </a:graphicData>
        </a:graphic>
      </p:graphicFrame>
      <p:sp>
        <p:nvSpPr>
          <p:cNvPr id="5" name="文字方塊 4">
            <a:extLst>
              <a:ext uri="{FF2B5EF4-FFF2-40B4-BE49-F238E27FC236}">
                <a16:creationId xmlns:a16="http://schemas.microsoft.com/office/drawing/2014/main" id="{C6E965D0-1595-BC78-0339-B6901AB679CA}"/>
              </a:ext>
            </a:extLst>
          </p:cNvPr>
          <p:cNvSpPr txBox="1"/>
          <p:nvPr/>
        </p:nvSpPr>
        <p:spPr>
          <a:xfrm>
            <a:off x="3027508" y="4505731"/>
            <a:ext cx="8474584" cy="338554"/>
          </a:xfrm>
          <a:prstGeom prst="rect">
            <a:avLst/>
          </a:prstGeom>
          <a:solidFill>
            <a:srgbClr val="C3FDE7">
              <a:alpha val="65000"/>
            </a:srgbClr>
          </a:solidFill>
          <a:effectLst>
            <a:softEdge rad="114300"/>
          </a:effectLst>
        </p:spPr>
        <p:txBody>
          <a:bodyPr wrap="square" rtlCol="0">
            <a:spAutoFit/>
          </a:bodyPr>
          <a:lstStyle/>
          <a:p>
            <a:r>
              <a:rPr lang="en-US" altLang="zh-TW" sz="1600" dirty="0">
                <a:solidFill>
                  <a:srgbClr val="0070C0"/>
                </a:solidFill>
                <a:latin typeface="微軟正黑體 Light" panose="020B0304030504040204" pitchFamily="34" charset="-120"/>
                <a:ea typeface="微軟正黑體 Light" panose="020B0304030504040204" pitchFamily="34" charset="-120"/>
              </a:rPr>
              <a:t>1.</a:t>
            </a:r>
            <a:r>
              <a:rPr lang="zh-TW" altLang="en-US" sz="1600" dirty="0">
                <a:solidFill>
                  <a:srgbClr val="0070C0"/>
                </a:solidFill>
                <a:latin typeface="微軟正黑體 Light" panose="020B0304030504040204" pitchFamily="34" charset="-120"/>
                <a:ea typeface="微軟正黑體 Light" panose="020B0304030504040204" pitchFamily="34" charset="-120"/>
              </a:rPr>
              <a:t>將交屋日起算提前至通知交屋日或所有權移轉時 </a:t>
            </a:r>
            <a:r>
              <a:rPr lang="en-US" altLang="zh-TW" sz="1600" dirty="0">
                <a:solidFill>
                  <a:srgbClr val="0070C0"/>
                </a:solidFill>
                <a:latin typeface="微軟正黑體 Light" panose="020B0304030504040204" pitchFamily="34" charset="-120"/>
                <a:ea typeface="微軟正黑體 Light" panose="020B0304030504040204" pitchFamily="34" charset="-120"/>
              </a:rPr>
              <a:t>2.</a:t>
            </a:r>
            <a:r>
              <a:rPr lang="zh-TW" altLang="en-US" sz="1600" dirty="0">
                <a:solidFill>
                  <a:srgbClr val="0070C0"/>
                </a:solidFill>
                <a:latin typeface="微軟正黑體 Light" panose="020B0304030504040204" pitchFamily="34" charset="-120"/>
                <a:ea typeface="微軟正黑體 Light" panose="020B0304030504040204" pitchFamily="34" charset="-120"/>
              </a:rPr>
              <a:t>管理費非按月計收  </a:t>
            </a:r>
            <a:r>
              <a:rPr lang="en-US" altLang="zh-TW" sz="1600" dirty="0">
                <a:solidFill>
                  <a:srgbClr val="0070C0"/>
                </a:solidFill>
                <a:latin typeface="微軟正黑體 Light" panose="020B0304030504040204" pitchFamily="34" charset="-120"/>
                <a:ea typeface="微軟正黑體 Light" panose="020B0304030504040204" pitchFamily="34" charset="-120"/>
              </a:rPr>
              <a:t>3.</a:t>
            </a:r>
            <a:r>
              <a:rPr lang="zh-TW" altLang="en-US" sz="1600" dirty="0">
                <a:solidFill>
                  <a:srgbClr val="0070C0"/>
                </a:solidFill>
                <a:latin typeface="微軟正黑體 Light" panose="020B0304030504040204" pitchFamily="34" charset="-120"/>
                <a:ea typeface="微軟正黑體 Light" panose="020B0304030504040204" pitchFamily="34" charset="-120"/>
              </a:rPr>
              <a:t>新增管理基金預收</a:t>
            </a:r>
          </a:p>
        </p:txBody>
      </p:sp>
      <p:sp>
        <p:nvSpPr>
          <p:cNvPr id="11" name="橢圓 7">
            <a:extLst>
              <a:ext uri="{FF2B5EF4-FFF2-40B4-BE49-F238E27FC236}">
                <a16:creationId xmlns:a16="http://schemas.microsoft.com/office/drawing/2014/main" id="{67F617CC-A462-4024-9A6D-E83603BD7F9B}"/>
              </a:ext>
            </a:extLst>
          </p:cNvPr>
          <p:cNvSpPr/>
          <p:nvPr/>
        </p:nvSpPr>
        <p:spPr>
          <a:xfrm>
            <a:off x="5613837" y="3953884"/>
            <a:ext cx="2751645" cy="299240"/>
          </a:xfrm>
          <a:custGeom>
            <a:avLst/>
            <a:gdLst>
              <a:gd name="csX0" fmla="*/ 0 w 2751645"/>
              <a:gd name="csY0" fmla="*/ 149620 h 299240"/>
              <a:gd name="csX1" fmla="*/ 1375823 w 2751645"/>
              <a:gd name="csY1" fmla="*/ 0 h 299240"/>
              <a:gd name="csX2" fmla="*/ 2751646 w 2751645"/>
              <a:gd name="csY2" fmla="*/ 149620 h 299240"/>
              <a:gd name="csX3" fmla="*/ 1375823 w 2751645"/>
              <a:gd name="csY3" fmla="*/ 299240 h 299240"/>
              <a:gd name="csX4" fmla="*/ 0 w 2751645"/>
              <a:gd name="csY4" fmla="*/ 149620 h 299240"/>
            </a:gdLst>
            <a:ahLst/>
            <a:cxnLst>
              <a:cxn ang="0">
                <a:pos x="csX0" y="csY0"/>
              </a:cxn>
              <a:cxn ang="0">
                <a:pos x="csX1" y="csY1"/>
              </a:cxn>
              <a:cxn ang="0">
                <a:pos x="csX2" y="csY2"/>
              </a:cxn>
              <a:cxn ang="0">
                <a:pos x="csX3" y="csY3"/>
              </a:cxn>
              <a:cxn ang="0">
                <a:pos x="csX4" y="csY4"/>
              </a:cxn>
            </a:cxnLst>
            <a:rect l="l" t="t" r="r" b="b"/>
            <a:pathLst>
              <a:path w="2751645" h="299240" extrusionOk="0">
                <a:moveTo>
                  <a:pt x="0" y="149620"/>
                </a:moveTo>
                <a:cubicBezTo>
                  <a:pt x="13411" y="-33891"/>
                  <a:pt x="655902" y="32161"/>
                  <a:pt x="1375823" y="0"/>
                </a:cubicBezTo>
                <a:cubicBezTo>
                  <a:pt x="2127595" y="-3053"/>
                  <a:pt x="2754684" y="56336"/>
                  <a:pt x="2751646" y="149620"/>
                </a:cubicBezTo>
                <a:cubicBezTo>
                  <a:pt x="2823340" y="184865"/>
                  <a:pt x="2081867" y="436334"/>
                  <a:pt x="1375823" y="299240"/>
                </a:cubicBezTo>
                <a:cubicBezTo>
                  <a:pt x="614742" y="303297"/>
                  <a:pt x="12347" y="221393"/>
                  <a:pt x="0" y="149620"/>
                </a:cubicBezTo>
                <a:close/>
              </a:path>
            </a:pathLst>
          </a:custGeom>
          <a:noFill/>
          <a:ln w="22225" cap="rnd">
            <a:solidFill>
              <a:srgbClr val="FF0000">
                <a:alpha val="71000"/>
              </a:srgbClr>
            </a:solidFill>
            <a:prstDash val="solid"/>
            <a:extLst>
              <a:ext uri="{C807C97D-BFC1-408E-A445-0C87EB9F89A2}">
                <ask:lineSketchStyleProps xmlns:ask="http://schemas.microsoft.com/office/drawing/2018/sketchyshapes" xmlns="" sd="4266498984">
                  <a:prstGeom prst="ellipse">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endParaRPr lang="zh-TW" altLang="en-US" sz="3200" b="1" dirty="0">
              <a:solidFill>
                <a:schemeClr val="tx1"/>
              </a:solidFill>
              <a:latin typeface="標楷體" panose="03000509000000000000" pitchFamily="65" charset="-120"/>
              <a:ea typeface="標楷體" panose="03000509000000000000" pitchFamily="65" charset="-120"/>
            </a:endParaRPr>
          </a:p>
        </p:txBody>
      </p:sp>
      <p:sp>
        <p:nvSpPr>
          <p:cNvPr id="12" name="橢圓 7">
            <a:extLst>
              <a:ext uri="{FF2B5EF4-FFF2-40B4-BE49-F238E27FC236}">
                <a16:creationId xmlns:a16="http://schemas.microsoft.com/office/drawing/2014/main" id="{DE805C62-29D4-47E5-B54A-0151B84B46F8}"/>
              </a:ext>
            </a:extLst>
          </p:cNvPr>
          <p:cNvSpPr/>
          <p:nvPr/>
        </p:nvSpPr>
        <p:spPr>
          <a:xfrm>
            <a:off x="2570124" y="4201497"/>
            <a:ext cx="1011277" cy="338553"/>
          </a:xfrm>
          <a:custGeom>
            <a:avLst/>
            <a:gdLst>
              <a:gd name="csX0" fmla="*/ 0 w 1011277"/>
              <a:gd name="csY0" fmla="*/ 169277 h 338553"/>
              <a:gd name="csX1" fmla="*/ 505639 w 1011277"/>
              <a:gd name="csY1" fmla="*/ 0 h 338553"/>
              <a:gd name="csX2" fmla="*/ 1011278 w 1011277"/>
              <a:gd name="csY2" fmla="*/ 169277 h 338553"/>
              <a:gd name="csX3" fmla="*/ 505639 w 1011277"/>
              <a:gd name="csY3" fmla="*/ 338554 h 338553"/>
              <a:gd name="csX4" fmla="*/ 0 w 1011277"/>
              <a:gd name="csY4" fmla="*/ 169277 h 338553"/>
            </a:gdLst>
            <a:ahLst/>
            <a:cxnLst>
              <a:cxn ang="0">
                <a:pos x="csX0" y="csY0"/>
              </a:cxn>
              <a:cxn ang="0">
                <a:pos x="csX1" y="csY1"/>
              </a:cxn>
              <a:cxn ang="0">
                <a:pos x="csX2" y="csY2"/>
              </a:cxn>
              <a:cxn ang="0">
                <a:pos x="csX3" y="csY3"/>
              </a:cxn>
              <a:cxn ang="0">
                <a:pos x="csX4" y="csY4"/>
              </a:cxn>
            </a:cxnLst>
            <a:rect l="l" t="t" r="r" b="b"/>
            <a:pathLst>
              <a:path w="1011277" h="338553" extrusionOk="0">
                <a:moveTo>
                  <a:pt x="0" y="169277"/>
                </a:moveTo>
                <a:cubicBezTo>
                  <a:pt x="5943" y="31085"/>
                  <a:pt x="268266" y="33740"/>
                  <a:pt x="505639" y="0"/>
                </a:cubicBezTo>
                <a:cubicBezTo>
                  <a:pt x="766066" y="-7120"/>
                  <a:pt x="1015798" y="59938"/>
                  <a:pt x="1011278" y="169277"/>
                </a:cubicBezTo>
                <a:cubicBezTo>
                  <a:pt x="1050450" y="236874"/>
                  <a:pt x="771499" y="372691"/>
                  <a:pt x="505639" y="338554"/>
                </a:cubicBezTo>
                <a:cubicBezTo>
                  <a:pt x="222951" y="349822"/>
                  <a:pt x="5320" y="258087"/>
                  <a:pt x="0" y="169277"/>
                </a:cubicBezTo>
                <a:close/>
              </a:path>
            </a:pathLst>
          </a:custGeom>
          <a:noFill/>
          <a:ln w="22225" cap="rnd">
            <a:solidFill>
              <a:srgbClr val="FF0000">
                <a:alpha val="71000"/>
              </a:srgbClr>
            </a:solidFill>
            <a:prstDash val="solid"/>
            <a:extLst>
              <a:ext uri="{C807C97D-BFC1-408E-A445-0C87EB9F89A2}">
                <ask:lineSketchStyleProps xmlns:ask="http://schemas.microsoft.com/office/drawing/2018/sketchyshapes" xmlns="" sd="4266498984">
                  <a:prstGeom prst="ellipse">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endParaRPr lang="zh-TW" altLang="en-US" sz="3200" b="1" dirty="0">
              <a:solidFill>
                <a:schemeClr val="tx1"/>
              </a:solidFill>
              <a:latin typeface="標楷體" panose="03000509000000000000" pitchFamily="65" charset="-120"/>
              <a:ea typeface="標楷體" panose="03000509000000000000" pitchFamily="65" charset="-120"/>
            </a:endParaRPr>
          </a:p>
        </p:txBody>
      </p:sp>
      <p:sp>
        <p:nvSpPr>
          <p:cNvPr id="15" name="橢圓 7">
            <a:extLst>
              <a:ext uri="{FF2B5EF4-FFF2-40B4-BE49-F238E27FC236}">
                <a16:creationId xmlns:a16="http://schemas.microsoft.com/office/drawing/2014/main" id="{3A6D6AEE-BC73-4BC1-9132-D4640848E97B}"/>
              </a:ext>
            </a:extLst>
          </p:cNvPr>
          <p:cNvSpPr/>
          <p:nvPr/>
        </p:nvSpPr>
        <p:spPr>
          <a:xfrm>
            <a:off x="9120179" y="3951350"/>
            <a:ext cx="1807859" cy="371731"/>
          </a:xfrm>
          <a:custGeom>
            <a:avLst/>
            <a:gdLst>
              <a:gd name="csX0" fmla="*/ 0 w 1807859"/>
              <a:gd name="csY0" fmla="*/ 185866 h 371731"/>
              <a:gd name="csX1" fmla="*/ 903930 w 1807859"/>
              <a:gd name="csY1" fmla="*/ 0 h 371731"/>
              <a:gd name="csX2" fmla="*/ 1807860 w 1807859"/>
              <a:gd name="csY2" fmla="*/ 185866 h 371731"/>
              <a:gd name="csX3" fmla="*/ 903930 w 1807859"/>
              <a:gd name="csY3" fmla="*/ 371732 h 371731"/>
              <a:gd name="csX4" fmla="*/ 0 w 1807859"/>
              <a:gd name="csY4" fmla="*/ 185866 h 371731"/>
            </a:gdLst>
            <a:ahLst/>
            <a:cxnLst>
              <a:cxn ang="0">
                <a:pos x="csX0" y="csY0"/>
              </a:cxn>
              <a:cxn ang="0">
                <a:pos x="csX1" y="csY1"/>
              </a:cxn>
              <a:cxn ang="0">
                <a:pos x="csX2" y="csY2"/>
              </a:cxn>
              <a:cxn ang="0">
                <a:pos x="csX3" y="csY3"/>
              </a:cxn>
              <a:cxn ang="0">
                <a:pos x="csX4" y="csY4"/>
              </a:cxn>
            </a:cxnLst>
            <a:rect l="l" t="t" r="r" b="b"/>
            <a:pathLst>
              <a:path w="1807859" h="371731" extrusionOk="0">
                <a:moveTo>
                  <a:pt x="0" y="185866"/>
                </a:moveTo>
                <a:cubicBezTo>
                  <a:pt x="1759" y="69986"/>
                  <a:pt x="470744" y="53199"/>
                  <a:pt x="903930" y="0"/>
                </a:cubicBezTo>
                <a:cubicBezTo>
                  <a:pt x="1391444" y="-4429"/>
                  <a:pt x="1809019" y="79152"/>
                  <a:pt x="1807860" y="185866"/>
                </a:cubicBezTo>
                <a:cubicBezTo>
                  <a:pt x="1836453" y="269617"/>
                  <a:pt x="1398997" y="382332"/>
                  <a:pt x="903930" y="371732"/>
                </a:cubicBezTo>
                <a:cubicBezTo>
                  <a:pt x="399764" y="387952"/>
                  <a:pt x="11232" y="278638"/>
                  <a:pt x="0" y="185866"/>
                </a:cubicBezTo>
                <a:close/>
              </a:path>
            </a:pathLst>
          </a:custGeom>
          <a:noFill/>
          <a:ln w="22225" cap="rnd">
            <a:solidFill>
              <a:srgbClr val="FF0000">
                <a:alpha val="71000"/>
              </a:srgbClr>
            </a:solidFill>
            <a:prstDash val="solid"/>
            <a:extLst>
              <a:ext uri="{C807C97D-BFC1-408E-A445-0C87EB9F89A2}">
                <ask:lineSketchStyleProps xmlns:ask="http://schemas.microsoft.com/office/drawing/2018/sketchyshapes" xmlns="" sd="4266498984">
                  <a:prstGeom prst="ellipse">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endParaRPr lang="zh-TW" altLang="en-US" sz="3200" b="1" dirty="0">
              <a:solidFill>
                <a:schemeClr val="tx1"/>
              </a:solidFill>
              <a:latin typeface="標楷體" panose="03000509000000000000" pitchFamily="65" charset="-120"/>
              <a:ea typeface="標楷體" panose="03000509000000000000" pitchFamily="65" charset="-120"/>
            </a:endParaRPr>
          </a:p>
        </p:txBody>
      </p:sp>
      <p:pic>
        <p:nvPicPr>
          <p:cNvPr id="13" name="圖片 12">
            <a:extLst>
              <a:ext uri="{FF2B5EF4-FFF2-40B4-BE49-F238E27FC236}">
                <a16:creationId xmlns:a16="http://schemas.microsoft.com/office/drawing/2014/main" id="{9708EF31-2935-4092-9AF9-BD28916026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0823" y="30388"/>
            <a:ext cx="1332181" cy="445484"/>
          </a:xfrm>
          <a:prstGeom prst="rect">
            <a:avLst/>
          </a:prstGeom>
        </p:spPr>
      </p:pic>
      <p:sp>
        <p:nvSpPr>
          <p:cNvPr id="6" name="橢圓 5">
            <a:extLst>
              <a:ext uri="{FF2B5EF4-FFF2-40B4-BE49-F238E27FC236}">
                <a16:creationId xmlns:a16="http://schemas.microsoft.com/office/drawing/2014/main" id="{65145945-D318-ED6B-6C23-7EE4FE5CE43C}"/>
              </a:ext>
            </a:extLst>
          </p:cNvPr>
          <p:cNvSpPr/>
          <p:nvPr/>
        </p:nvSpPr>
        <p:spPr>
          <a:xfrm>
            <a:off x="2692800" y="3780000"/>
            <a:ext cx="446400" cy="241604"/>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endParaRPr lang="zh-TW" altLang="en-US" sz="3200" b="1" dirty="0">
              <a:solidFill>
                <a:schemeClr val="tx1"/>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697570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2" grpId="0" animBg="1"/>
      <p:bldP spid="1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102557E6-50AD-4FEF-B2C1-8349EB884DF9}"/>
              </a:ext>
            </a:extLst>
          </p:cNvPr>
          <p:cNvSpPr/>
          <p:nvPr/>
        </p:nvSpPr>
        <p:spPr>
          <a:xfrm>
            <a:off x="-331817" y="1972035"/>
            <a:ext cx="12523817" cy="2660123"/>
          </a:xfrm>
          <a:prstGeom prst="rect">
            <a:avLst/>
          </a:prstGeom>
          <a:solidFill>
            <a:srgbClr val="CED8E9">
              <a:alpha val="53000"/>
            </a:srgb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endParaRPr lang="zh-TW" altLang="en-US" sz="3200" b="1" dirty="0">
              <a:solidFill>
                <a:schemeClr val="tx1"/>
              </a:solidFill>
              <a:latin typeface="標楷體" panose="03000509000000000000" pitchFamily="65" charset="-120"/>
              <a:ea typeface="標楷體" panose="03000509000000000000" pitchFamily="65" charset="-120"/>
            </a:endParaRPr>
          </a:p>
        </p:txBody>
      </p:sp>
      <p:sp>
        <p:nvSpPr>
          <p:cNvPr id="2" name="標題 1"/>
          <p:cNvSpPr>
            <a:spLocks noGrp="1"/>
          </p:cNvSpPr>
          <p:nvPr>
            <p:ph type="title"/>
          </p:nvPr>
        </p:nvSpPr>
        <p:spPr>
          <a:xfrm>
            <a:off x="677334" y="609600"/>
            <a:ext cx="8596668" cy="919943"/>
          </a:xfrm>
        </p:spPr>
        <p:txBody>
          <a:bodyPr>
            <a:normAutofit/>
          </a:bodyPr>
          <a:lstStyle/>
          <a:p>
            <a:r>
              <a:rPr lang="zh-TW" altLang="en-US" sz="4800" b="1" dirty="0">
                <a:solidFill>
                  <a:srgbClr val="000066"/>
                </a:solidFill>
                <a:ea typeface="標楷體" panose="03000509000000000000" pitchFamily="65" charset="-120"/>
              </a:rPr>
              <a:t>     </a:t>
            </a:r>
            <a:r>
              <a:rPr lang="zh-TW" altLang="en-US" sz="5000" b="1" dirty="0">
                <a:solidFill>
                  <a:schemeClr val="accent1">
                    <a:lumMod val="75000"/>
                  </a:schemeClr>
                </a:solidFill>
                <a:latin typeface="微軟正黑體" panose="020B0604030504040204" pitchFamily="34" charset="-120"/>
                <a:ea typeface="微軟正黑體" panose="020B0604030504040204" pitchFamily="34" charset="-120"/>
              </a:rPr>
              <a:t>簡報大綱</a:t>
            </a:r>
            <a:endParaRPr lang="zh-TW" altLang="en-US" sz="5000" dirty="0">
              <a:solidFill>
                <a:schemeClr val="accent1">
                  <a:lumMod val="75000"/>
                </a:schemeClr>
              </a:solidFill>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1404243" y="2276901"/>
            <a:ext cx="10530995" cy="2210877"/>
          </a:xfrm>
        </p:spPr>
        <p:txBody>
          <a:bodyPr>
            <a:normAutofit fontScale="92500" lnSpcReduction="10000"/>
          </a:bodyPr>
          <a:lstStyle/>
          <a:p>
            <a:pPr marL="0" indent="0">
              <a:lnSpc>
                <a:spcPct val="100000"/>
              </a:lnSpc>
              <a:spcBef>
                <a:spcPts val="2000"/>
              </a:spcBef>
              <a:buNone/>
            </a:pPr>
            <a:r>
              <a:rPr lang="zh-TW" altLang="en-US" sz="4000" b="1" dirty="0">
                <a:solidFill>
                  <a:schemeClr val="tx1">
                    <a:lumMod val="65000"/>
                    <a:lumOff val="35000"/>
                  </a:schemeClr>
                </a:solidFill>
                <a:latin typeface="微軟正黑體" panose="020B0604030504040204" pitchFamily="34" charset="-120"/>
                <a:ea typeface="微軟正黑體" panose="020B0604030504040204" pitchFamily="34" charset="-120"/>
              </a:rPr>
              <a:t>一、為什麼要審查契約</a:t>
            </a:r>
            <a:endParaRPr lang="en-US" altLang="zh-TW" sz="4000" b="1" dirty="0">
              <a:solidFill>
                <a:schemeClr val="tx1">
                  <a:lumMod val="65000"/>
                  <a:lumOff val="35000"/>
                </a:schemeClr>
              </a:solidFill>
              <a:latin typeface="微軟正黑體" panose="020B0604030504040204" pitchFamily="34" charset="-120"/>
              <a:ea typeface="微軟正黑體" panose="020B0604030504040204" pitchFamily="34" charset="-120"/>
            </a:endParaRPr>
          </a:p>
          <a:p>
            <a:pPr marL="0" indent="0">
              <a:lnSpc>
                <a:spcPct val="100000"/>
              </a:lnSpc>
              <a:spcBef>
                <a:spcPts val="2000"/>
              </a:spcBef>
              <a:buNone/>
            </a:pPr>
            <a:r>
              <a:rPr lang="zh-TW" altLang="en-US" sz="4000" b="1" dirty="0">
                <a:solidFill>
                  <a:schemeClr val="tx1">
                    <a:lumMod val="65000"/>
                    <a:lumOff val="35000"/>
                  </a:schemeClr>
                </a:solidFill>
                <a:latin typeface="微軟正黑體" panose="020B0604030504040204" pitchFamily="34" charset="-120"/>
                <a:ea typeface="微軟正黑體" panose="020B0604030504040204" pitchFamily="34" charset="-120"/>
              </a:rPr>
              <a:t>二、常見錯誤態樣</a:t>
            </a:r>
            <a:endParaRPr lang="en-US" altLang="zh-TW" sz="4000" b="1" dirty="0">
              <a:solidFill>
                <a:schemeClr val="tx1">
                  <a:lumMod val="65000"/>
                  <a:lumOff val="35000"/>
                </a:schemeClr>
              </a:solidFill>
              <a:latin typeface="微軟正黑體" panose="020B0604030504040204" pitchFamily="34" charset="-120"/>
              <a:ea typeface="微軟正黑體" panose="020B0604030504040204" pitchFamily="34" charset="-120"/>
            </a:endParaRPr>
          </a:p>
          <a:p>
            <a:pPr marL="0" indent="0">
              <a:lnSpc>
                <a:spcPct val="100000"/>
              </a:lnSpc>
              <a:spcBef>
                <a:spcPts val="2000"/>
              </a:spcBef>
              <a:buNone/>
            </a:pPr>
            <a:r>
              <a:rPr lang="zh-TW" altLang="en-US" sz="4000" b="1" dirty="0">
                <a:solidFill>
                  <a:schemeClr val="tx1">
                    <a:lumMod val="65000"/>
                    <a:lumOff val="35000"/>
                  </a:schemeClr>
                </a:solidFill>
                <a:latin typeface="微軟正黑體" panose="020B0604030504040204" pitchFamily="34" charset="-120"/>
                <a:ea typeface="微軟正黑體" panose="020B0604030504040204" pitchFamily="34" charset="-120"/>
              </a:rPr>
              <a:t>三、結語</a:t>
            </a:r>
            <a:endParaRPr lang="zh-TW" altLang="en-US" sz="4000"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pic>
        <p:nvPicPr>
          <p:cNvPr id="5" name="圖片 4">
            <a:extLst>
              <a:ext uri="{FF2B5EF4-FFF2-40B4-BE49-F238E27FC236}">
                <a16:creationId xmlns:a16="http://schemas.microsoft.com/office/drawing/2014/main" id="{F0D979F0-93D3-4334-916D-DDAB758F54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32681">
            <a:off x="8796399" y="3562041"/>
            <a:ext cx="2518229" cy="2518229"/>
          </a:xfrm>
          <a:prstGeom prst="rect">
            <a:avLst/>
          </a:prstGeom>
        </p:spPr>
      </p:pic>
      <p:pic>
        <p:nvPicPr>
          <p:cNvPr id="6" name="圖片 5">
            <a:extLst>
              <a:ext uri="{FF2B5EF4-FFF2-40B4-BE49-F238E27FC236}">
                <a16:creationId xmlns:a16="http://schemas.microsoft.com/office/drawing/2014/main" id="{FC3C5193-9FB2-4316-8732-2702BAABBC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20823" y="30388"/>
            <a:ext cx="1332181" cy="445484"/>
          </a:xfrm>
          <a:prstGeom prst="rect">
            <a:avLst/>
          </a:prstGeom>
        </p:spPr>
      </p:pic>
      <p:sp>
        <p:nvSpPr>
          <p:cNvPr id="4" name="投影片編號版面配置區 3">
            <a:extLst>
              <a:ext uri="{FF2B5EF4-FFF2-40B4-BE49-F238E27FC236}">
                <a16:creationId xmlns:a16="http://schemas.microsoft.com/office/drawing/2014/main" id="{2D98EC04-07C4-48C9-8D99-DDDCC8E37028}"/>
              </a:ext>
            </a:extLst>
          </p:cNvPr>
          <p:cNvSpPr>
            <a:spLocks noGrp="1"/>
          </p:cNvSpPr>
          <p:nvPr>
            <p:ph type="sldNum" sz="quarter" idx="12"/>
          </p:nvPr>
        </p:nvSpPr>
        <p:spPr>
          <a:xfrm>
            <a:off x="9349223" y="6462487"/>
            <a:ext cx="2743200" cy="365125"/>
          </a:xfrm>
        </p:spPr>
        <p:txBody>
          <a:bodyPr/>
          <a:lstStyle/>
          <a:p>
            <a:fld id="{AACB90C0-7538-46F1-B501-0F43F4A2C391}" type="slidenum">
              <a:rPr lang="zh-TW" altLang="en-US" smtClean="0"/>
              <a:t>2</a:t>
            </a:fld>
            <a:endParaRPr lang="zh-TW" altLang="en-US" dirty="0"/>
          </a:p>
        </p:txBody>
      </p:sp>
    </p:spTree>
    <p:extLst>
      <p:ext uri="{BB962C8B-B14F-4D97-AF65-F5344CB8AC3E}">
        <p14:creationId xmlns:p14="http://schemas.microsoft.com/office/powerpoint/2010/main" val="15529128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7C875F-F395-3FEE-0D35-4E7AAB154A44}"/>
            </a:ext>
          </a:extLst>
        </p:cNvPr>
        <p:cNvGrpSpPr/>
        <p:nvPr/>
      </p:nvGrpSpPr>
      <p:grpSpPr>
        <a:xfrm>
          <a:off x="0" y="0"/>
          <a:ext cx="0" cy="0"/>
          <a:chOff x="0" y="0"/>
          <a:chExt cx="0" cy="0"/>
        </a:xfrm>
      </p:grpSpPr>
      <p:sp>
        <p:nvSpPr>
          <p:cNvPr id="18" name="矩形 17">
            <a:extLst>
              <a:ext uri="{FF2B5EF4-FFF2-40B4-BE49-F238E27FC236}">
                <a16:creationId xmlns:a16="http://schemas.microsoft.com/office/drawing/2014/main" id="{288EB919-FF55-4761-9226-449B77E8BE71}"/>
              </a:ext>
            </a:extLst>
          </p:cNvPr>
          <p:cNvSpPr/>
          <p:nvPr/>
        </p:nvSpPr>
        <p:spPr>
          <a:xfrm>
            <a:off x="0" y="1"/>
            <a:ext cx="12192000" cy="896074"/>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a:extLst>
              <a:ext uri="{FF2B5EF4-FFF2-40B4-BE49-F238E27FC236}">
                <a16:creationId xmlns:a16="http://schemas.microsoft.com/office/drawing/2014/main" id="{451D74C8-92E7-7EA6-92E0-0347A4367902}"/>
              </a:ext>
            </a:extLst>
          </p:cNvPr>
          <p:cNvSpPr>
            <a:spLocks noGrp="1"/>
          </p:cNvSpPr>
          <p:nvPr>
            <p:ph type="title"/>
          </p:nvPr>
        </p:nvSpPr>
        <p:spPr>
          <a:xfrm>
            <a:off x="349623" y="-47840"/>
            <a:ext cx="11564470" cy="1133202"/>
          </a:xfrm>
        </p:spPr>
        <p:txBody>
          <a:bodyPr>
            <a:noAutofit/>
          </a:bodyPr>
          <a:lstStyle/>
          <a:p>
            <a:r>
              <a:rPr lang="zh-TW" altLang="en-US" sz="4800" b="1" dirty="0">
                <a:solidFill>
                  <a:schemeClr val="accent1">
                    <a:lumMod val="75000"/>
                  </a:schemeClr>
                </a:solidFill>
                <a:latin typeface="微軟正黑體" panose="020B0604030504040204" pitchFamily="34" charset="-120"/>
                <a:ea typeface="微軟正黑體" panose="020B0604030504040204" pitchFamily="34" charset="-120"/>
              </a:rPr>
              <a:t>二、常見錯誤態樣</a:t>
            </a:r>
          </a:p>
        </p:txBody>
      </p:sp>
      <p:sp>
        <p:nvSpPr>
          <p:cNvPr id="9" name="矩形: 圓角 8">
            <a:extLst>
              <a:ext uri="{FF2B5EF4-FFF2-40B4-BE49-F238E27FC236}">
                <a16:creationId xmlns:a16="http://schemas.microsoft.com/office/drawing/2014/main" id="{9017FD85-AF00-0FC3-855B-5096130D2B44}"/>
              </a:ext>
            </a:extLst>
          </p:cNvPr>
          <p:cNvSpPr/>
          <p:nvPr/>
        </p:nvSpPr>
        <p:spPr>
          <a:xfrm>
            <a:off x="755650" y="1129616"/>
            <a:ext cx="6299752" cy="471480"/>
          </a:xfrm>
          <a:prstGeom prst="round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zh-TW" sz="3200" b="1" dirty="0">
                <a:solidFill>
                  <a:schemeClr val="bg2">
                    <a:lumMod val="25000"/>
                  </a:schemeClr>
                </a:solidFill>
                <a:latin typeface="微軟正黑體" panose="020B0604030504040204" pitchFamily="34" charset="-120"/>
                <a:ea typeface="微軟正黑體" panose="020B0604030504040204" pitchFamily="34" charset="-120"/>
              </a:rPr>
              <a:t>16</a:t>
            </a:r>
            <a:r>
              <a:rPr lang="zh-TW" altLang="en-US" sz="3200" b="1" dirty="0">
                <a:solidFill>
                  <a:schemeClr val="bg2">
                    <a:lumMod val="25000"/>
                  </a:schemeClr>
                </a:solidFill>
                <a:latin typeface="微軟正黑體" panose="020B0604030504040204" pitchFamily="34" charset="-120"/>
                <a:ea typeface="微軟正黑體" panose="020B0604030504040204" pitchFamily="34" charset="-120"/>
              </a:rPr>
              <a:t>、共有部分之點交 </a:t>
            </a:r>
            <a:r>
              <a:rPr lang="en-US" altLang="zh-TW" sz="3200" b="1" dirty="0">
                <a:solidFill>
                  <a:schemeClr val="bg2">
                    <a:lumMod val="25000"/>
                  </a:schemeClr>
                </a:solidFill>
                <a:latin typeface="微軟正黑體" panose="020B0604030504040204" pitchFamily="34" charset="-120"/>
                <a:ea typeface="微軟正黑體" panose="020B0604030504040204" pitchFamily="34" charset="-120"/>
              </a:rPr>
              <a:t>(part 2)</a:t>
            </a:r>
            <a:endParaRPr lang="zh-TW" altLang="en-US" sz="3200" b="1" dirty="0">
              <a:solidFill>
                <a:schemeClr val="bg2">
                  <a:lumMod val="25000"/>
                </a:schemeClr>
              </a:solidFill>
              <a:latin typeface="微軟正黑體" panose="020B0604030504040204" pitchFamily="34" charset="-120"/>
              <a:ea typeface="微軟正黑體" panose="020B0604030504040204" pitchFamily="34" charset="-120"/>
            </a:endParaRPr>
          </a:p>
        </p:txBody>
      </p:sp>
      <p:sp>
        <p:nvSpPr>
          <p:cNvPr id="3" name="投影片編號版面配置區 2">
            <a:extLst>
              <a:ext uri="{FF2B5EF4-FFF2-40B4-BE49-F238E27FC236}">
                <a16:creationId xmlns:a16="http://schemas.microsoft.com/office/drawing/2014/main" id="{95C2A75A-2507-BFC1-FE0F-D5A6C1388648}"/>
              </a:ext>
            </a:extLst>
          </p:cNvPr>
          <p:cNvSpPr>
            <a:spLocks noGrp="1"/>
          </p:cNvSpPr>
          <p:nvPr>
            <p:ph type="sldNum" sz="quarter" idx="12"/>
          </p:nvPr>
        </p:nvSpPr>
        <p:spPr/>
        <p:txBody>
          <a:bodyPr/>
          <a:lstStyle/>
          <a:p>
            <a:fld id="{AACB90C0-7538-46F1-B501-0F43F4A2C391}" type="slidenum">
              <a:rPr lang="zh-TW" altLang="en-US" smtClean="0"/>
              <a:t>20</a:t>
            </a:fld>
            <a:endParaRPr lang="zh-TW" altLang="en-US"/>
          </a:p>
        </p:txBody>
      </p:sp>
      <p:graphicFrame>
        <p:nvGraphicFramePr>
          <p:cNvPr id="4" name="表格 3">
            <a:extLst>
              <a:ext uri="{FF2B5EF4-FFF2-40B4-BE49-F238E27FC236}">
                <a16:creationId xmlns:a16="http://schemas.microsoft.com/office/drawing/2014/main" id="{FDF3F4CC-A0EA-E9A4-B8F9-0E7F2B4D91A0}"/>
              </a:ext>
            </a:extLst>
          </p:cNvPr>
          <p:cNvGraphicFramePr>
            <a:graphicFrameLocks noGrp="1"/>
          </p:cNvGraphicFramePr>
          <p:nvPr>
            <p:extLst>
              <p:ext uri="{D42A27DB-BD31-4B8C-83A1-F6EECF244321}">
                <p14:modId xmlns:p14="http://schemas.microsoft.com/office/powerpoint/2010/main" val="3539611222"/>
              </p:ext>
            </p:extLst>
          </p:nvPr>
        </p:nvGraphicFramePr>
        <p:xfrm>
          <a:off x="755650" y="1797663"/>
          <a:ext cx="10883900" cy="4206572"/>
        </p:xfrm>
        <a:graphic>
          <a:graphicData uri="http://schemas.openxmlformats.org/drawingml/2006/table">
            <a:tbl>
              <a:tblPr firstRow="1" bandRow="1">
                <a:tableStyleId>{0E3FDE45-AF77-4B5C-9715-49D594BDF05E}</a:tableStyleId>
              </a:tblPr>
              <a:tblGrid>
                <a:gridCol w="1361150">
                  <a:extLst>
                    <a:ext uri="{9D8B030D-6E8A-4147-A177-3AD203B41FA5}">
                      <a16:colId xmlns:a16="http://schemas.microsoft.com/office/drawing/2014/main" val="1210806836"/>
                    </a:ext>
                  </a:extLst>
                </a:gridCol>
                <a:gridCol w="9522750">
                  <a:extLst>
                    <a:ext uri="{9D8B030D-6E8A-4147-A177-3AD203B41FA5}">
                      <a16:colId xmlns:a16="http://schemas.microsoft.com/office/drawing/2014/main" val="3596799202"/>
                    </a:ext>
                  </a:extLst>
                </a:gridCol>
              </a:tblGrid>
              <a:tr h="42065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bg2">
                              <a:lumMod val="25000"/>
                            </a:schemeClr>
                          </a:solidFill>
                          <a:latin typeface="微軟正黑體 Light" panose="020B0304030504040204" pitchFamily="34" charset="-120"/>
                          <a:ea typeface="微軟正黑體 Light" panose="020B0304030504040204" pitchFamily="34" charset="-120"/>
                        </a:rPr>
                        <a:t>契約條款</a:t>
                      </a:r>
                    </a:p>
                    <a:p>
                      <a:endParaRPr lang="zh-TW" altLang="en-US" sz="1600" dirty="0">
                        <a:solidFill>
                          <a:schemeClr val="bg2">
                            <a:lumMod val="25000"/>
                          </a:schemeClr>
                        </a:solidFill>
                      </a:endParaRPr>
                    </a:p>
                  </a:txBody>
                  <a:tcPr>
                    <a:noFill/>
                  </a:tcPr>
                </a:tc>
                <a:tc>
                  <a:txBody>
                    <a:bodyPr/>
                    <a:lstStyle/>
                    <a:p>
                      <a:pPr marL="176213" indent="-176213"/>
                      <a:r>
                        <a:rPr lang="zh-TW" altLang="en-US" sz="1400" b="0" dirty="0">
                          <a:solidFill>
                            <a:schemeClr val="bg2">
                              <a:lumMod val="25000"/>
                            </a:schemeClr>
                          </a:solidFill>
                          <a:latin typeface="微軟正黑體 Light" panose="020B0304030504040204" pitchFamily="34" charset="-120"/>
                          <a:ea typeface="微軟正黑體 Light" panose="020B0304030504040204" pitchFamily="34" charset="-120"/>
                        </a:rPr>
                        <a:t>（三）為維護社區共有</a:t>
                      </a:r>
                      <a:r>
                        <a:rPr lang="en-US" altLang="zh-TW" sz="1400" b="0" dirty="0">
                          <a:solidFill>
                            <a:schemeClr val="bg2">
                              <a:lumMod val="25000"/>
                            </a:schemeClr>
                          </a:solidFill>
                          <a:latin typeface="微軟正黑體 Light" panose="020B0304030504040204" pitchFamily="34" charset="-120"/>
                          <a:ea typeface="微軟正黑體 Light" panose="020B0304030504040204" pitchFamily="34" charset="-120"/>
                        </a:rPr>
                        <a:t>(</a:t>
                      </a:r>
                      <a:r>
                        <a:rPr lang="zh-TW" altLang="en-US" sz="1400" b="0" dirty="0">
                          <a:solidFill>
                            <a:schemeClr val="bg2">
                              <a:lumMod val="25000"/>
                            </a:schemeClr>
                          </a:solidFill>
                          <a:latin typeface="微軟正黑體 Light" panose="020B0304030504040204" pitchFamily="34" charset="-120"/>
                          <a:ea typeface="微軟正黑體 Light" panose="020B0304030504040204" pitchFamily="34" charset="-120"/>
                        </a:rPr>
                        <a:t>公共</a:t>
                      </a:r>
                      <a:r>
                        <a:rPr lang="en-US" altLang="zh-TW" sz="1400" b="0" dirty="0">
                          <a:solidFill>
                            <a:schemeClr val="bg2">
                              <a:lumMod val="25000"/>
                            </a:schemeClr>
                          </a:solidFill>
                          <a:latin typeface="微軟正黑體 Light" panose="020B0304030504040204" pitchFamily="34" charset="-120"/>
                          <a:ea typeface="微軟正黑體 Light" panose="020B0304030504040204" pitchFamily="34" charset="-120"/>
                        </a:rPr>
                        <a:t>)</a:t>
                      </a:r>
                      <a:r>
                        <a:rPr lang="zh-TW" altLang="en-US" sz="1400" b="0" dirty="0">
                          <a:solidFill>
                            <a:schemeClr val="bg2">
                              <a:lumMod val="25000"/>
                            </a:schemeClr>
                          </a:solidFill>
                          <a:latin typeface="微軟正黑體 Light" panose="020B0304030504040204" pitchFamily="34" charset="-120"/>
                          <a:ea typeface="微軟正黑體 Light" panose="020B0304030504040204" pitchFamily="34" charset="-120"/>
                        </a:rPr>
                        <a:t>設施的完整性及管理的責任問題，買方同意不使用管委會未辦理完成驗收、移交的公共設備。</a:t>
                      </a:r>
                      <a:endParaRPr lang="en-US" altLang="zh-TW" sz="1400" b="0" dirty="0">
                        <a:solidFill>
                          <a:schemeClr val="bg2">
                            <a:lumMod val="25000"/>
                          </a:schemeClr>
                        </a:solidFill>
                        <a:latin typeface="微軟正黑體 Light" panose="020B0304030504040204" pitchFamily="34" charset="-120"/>
                        <a:ea typeface="微軟正黑體 Light" panose="020B0304030504040204" pitchFamily="34" charset="-120"/>
                      </a:endParaRPr>
                    </a:p>
                    <a:p>
                      <a:pPr marL="176213" indent="-176213">
                        <a:spcBef>
                          <a:spcPts val="1200"/>
                        </a:spcBef>
                      </a:pPr>
                      <a:r>
                        <a:rPr lang="zh-TW" altLang="en-US" sz="1400" b="0" dirty="0">
                          <a:solidFill>
                            <a:schemeClr val="bg2">
                              <a:lumMod val="25000"/>
                            </a:schemeClr>
                          </a:solidFill>
                          <a:latin typeface="微軟正黑體 Light" panose="020B0304030504040204" pitchFamily="34" charset="-120"/>
                          <a:ea typeface="微軟正黑體 Light" panose="020B0304030504040204" pitchFamily="34" charset="-120"/>
                        </a:rPr>
                        <a:t>（四）共有部分設施自第一戶交屋日起保固</a:t>
                      </a:r>
                      <a:r>
                        <a:rPr lang="en-US" altLang="zh-TW" sz="1400" b="0" dirty="0">
                          <a:solidFill>
                            <a:schemeClr val="bg2">
                              <a:lumMod val="25000"/>
                            </a:schemeClr>
                          </a:solidFill>
                          <a:latin typeface="微軟正黑體 Light" panose="020B0304030504040204" pitchFamily="34" charset="-120"/>
                          <a:ea typeface="微軟正黑體 Light" panose="020B0304030504040204" pitchFamily="34" charset="-120"/>
                        </a:rPr>
                        <a:t>1</a:t>
                      </a:r>
                      <a:r>
                        <a:rPr lang="zh-TW" altLang="en-US" sz="1400" b="0" dirty="0">
                          <a:solidFill>
                            <a:schemeClr val="bg2">
                              <a:lumMod val="25000"/>
                            </a:schemeClr>
                          </a:solidFill>
                          <a:latin typeface="微軟正黑體 Light" panose="020B0304030504040204" pitchFamily="34" charset="-120"/>
                          <a:ea typeface="微軟正黑體 Light" panose="020B0304030504040204" pitchFamily="34" charset="-120"/>
                        </a:rPr>
                        <a:t>年。</a:t>
                      </a:r>
                      <a:r>
                        <a:rPr lang="en-US" altLang="zh-TW" sz="1400" b="0" dirty="0">
                          <a:solidFill>
                            <a:schemeClr val="bg2">
                              <a:lumMod val="25000"/>
                            </a:schemeClr>
                          </a:solidFill>
                          <a:latin typeface="微軟正黑體 Light" panose="020B0304030504040204" pitchFamily="34" charset="-120"/>
                          <a:ea typeface="微軟正黑體 Light" panose="020B0304030504040204" pitchFamily="34" charset="-120"/>
                        </a:rPr>
                        <a:t>(</a:t>
                      </a:r>
                      <a:r>
                        <a:rPr lang="zh-TW" altLang="en-US" sz="1400" b="0" dirty="0">
                          <a:solidFill>
                            <a:schemeClr val="bg2">
                              <a:lumMod val="25000"/>
                            </a:schemeClr>
                          </a:solidFill>
                          <a:latin typeface="微軟正黑體 Light" panose="020B0304030504040204" pitchFamily="34" charset="-120"/>
                          <a:ea typeface="微軟正黑體 Light" panose="020B0304030504040204" pitchFamily="34" charset="-120"/>
                        </a:rPr>
                        <a:t>若管理委員會因可歸責於買方之事由致無法於交屋後</a:t>
                      </a:r>
                      <a:r>
                        <a:rPr lang="en-US" altLang="zh-TW" sz="1400" b="0" dirty="0">
                          <a:solidFill>
                            <a:schemeClr val="bg2">
                              <a:lumMod val="25000"/>
                            </a:schemeClr>
                          </a:solidFill>
                          <a:latin typeface="微軟正黑體 Light" panose="020B0304030504040204" pitchFamily="34" charset="-120"/>
                          <a:ea typeface="微軟正黑體 Light" panose="020B0304030504040204" pitchFamily="34" charset="-120"/>
                        </a:rPr>
                        <a:t>6</a:t>
                      </a:r>
                      <a:r>
                        <a:rPr lang="zh-TW" altLang="en-US" sz="1400" b="0" dirty="0">
                          <a:solidFill>
                            <a:schemeClr val="bg2">
                              <a:lumMod val="25000"/>
                            </a:schemeClr>
                          </a:solidFill>
                          <a:latin typeface="微軟正黑體 Light" panose="020B0304030504040204" pitchFamily="34" charset="-120"/>
                          <a:ea typeface="微軟正黑體 Light" panose="020B0304030504040204" pitchFamily="34" charset="-120"/>
                        </a:rPr>
                        <a:t>個月內成立時，自第一戶交屋日起六個月內起算保固</a:t>
                      </a:r>
                      <a:r>
                        <a:rPr lang="en-US" altLang="zh-TW" sz="1400" b="0" dirty="0">
                          <a:solidFill>
                            <a:schemeClr val="bg2">
                              <a:lumMod val="25000"/>
                            </a:schemeClr>
                          </a:solidFill>
                          <a:latin typeface="微軟正黑體 Light" panose="020B0304030504040204" pitchFamily="34" charset="-120"/>
                          <a:ea typeface="微軟正黑體 Light" panose="020B0304030504040204" pitchFamily="34" charset="-120"/>
                        </a:rPr>
                        <a:t>)</a:t>
                      </a:r>
                      <a:endParaRPr lang="zh-TW" altLang="en-US" sz="1400" b="0" dirty="0">
                        <a:solidFill>
                          <a:schemeClr val="bg2">
                            <a:lumMod val="25000"/>
                          </a:schemeClr>
                        </a:solidFill>
                        <a:latin typeface="微軟正黑體 Light" panose="020B0304030504040204" pitchFamily="34" charset="-120"/>
                        <a:ea typeface="微軟正黑體 Light" panose="020B0304030504040204" pitchFamily="34" charset="-120"/>
                      </a:endParaRPr>
                    </a:p>
                    <a:p>
                      <a:pPr marL="180975" indent="-180975">
                        <a:spcBef>
                          <a:spcPts val="600"/>
                        </a:spcBef>
                      </a:pPr>
                      <a:r>
                        <a:rPr lang="zh-TW" altLang="en-US" sz="1400" b="0" dirty="0">
                          <a:solidFill>
                            <a:schemeClr val="bg2">
                              <a:lumMod val="25000"/>
                            </a:schemeClr>
                          </a:solidFill>
                          <a:latin typeface="微軟正黑體 Light" panose="020B0304030504040204" pitchFamily="34" charset="-120"/>
                          <a:ea typeface="微軟正黑體 Light" panose="020B0304030504040204" pitchFamily="34" charset="-120"/>
                        </a:rPr>
                        <a:t>（五）本社區任何一戶從事修繕，倘因工程技術上之需要而進入本戶內修繕時，買方應同意其進入修繕，惟因修繕而導致毀損，應由修繕人員負擔之。但本戶內專為便於修繕之管道內、牆面、出線口等，買方同意不設置固定裝潢及物件，否則如因需修繕而致部份之毀損，由買方自行負責修復。</a:t>
                      </a:r>
                    </a:p>
                    <a:p>
                      <a:endParaRPr lang="zh-TW" altLang="en-US" sz="1400" dirty="0">
                        <a:solidFill>
                          <a:schemeClr val="bg2">
                            <a:lumMod val="25000"/>
                          </a:schemeClr>
                        </a:solidFill>
                        <a:latin typeface="微軟正黑體 Light" panose="020B0304030504040204" pitchFamily="34" charset="-120"/>
                        <a:ea typeface="微軟正黑體 Light" panose="020B0304030504040204" pitchFamily="34" charset="-120"/>
                      </a:endParaRPr>
                    </a:p>
                  </a:txBody>
                  <a:tcPr>
                    <a:solidFill>
                      <a:srgbClr val="F3AA79">
                        <a:alpha val="20000"/>
                      </a:srgbClr>
                    </a:solidFill>
                  </a:tcPr>
                </a:tc>
                <a:extLst>
                  <a:ext uri="{0D108BD9-81ED-4DB2-BD59-A6C34878D82A}">
                    <a16:rowId xmlns:a16="http://schemas.microsoft.com/office/drawing/2014/main" val="3960543423"/>
                  </a:ext>
                </a:extLst>
              </a:tr>
            </a:tbl>
          </a:graphicData>
        </a:graphic>
      </p:graphicFrame>
      <p:sp>
        <p:nvSpPr>
          <p:cNvPr id="14" name="文字方塊 13">
            <a:extLst>
              <a:ext uri="{FF2B5EF4-FFF2-40B4-BE49-F238E27FC236}">
                <a16:creationId xmlns:a16="http://schemas.microsoft.com/office/drawing/2014/main" id="{328BB0B7-7BD0-2D9B-0268-BF80D67C9D6B}"/>
              </a:ext>
            </a:extLst>
          </p:cNvPr>
          <p:cNvSpPr txBox="1"/>
          <p:nvPr/>
        </p:nvSpPr>
        <p:spPr>
          <a:xfrm>
            <a:off x="2157485" y="3612087"/>
            <a:ext cx="4897917" cy="338554"/>
          </a:xfrm>
          <a:prstGeom prst="rect">
            <a:avLst/>
          </a:prstGeom>
          <a:solidFill>
            <a:srgbClr val="C3FDE7">
              <a:alpha val="65000"/>
            </a:srgbClr>
          </a:solidFill>
          <a:effectLst>
            <a:softEdge rad="114300"/>
          </a:effectLst>
        </p:spPr>
        <p:txBody>
          <a:bodyPr wrap="square" rtlCol="0">
            <a:spAutoFit/>
          </a:bodyPr>
          <a:lstStyle/>
          <a:p>
            <a:r>
              <a:rPr lang="zh-TW" altLang="en-US" sz="1600" dirty="0">
                <a:solidFill>
                  <a:srgbClr val="0070C0"/>
                </a:solidFill>
                <a:latin typeface="微軟正黑體 Light" panose="020B0304030504040204" pitchFamily="34" charset="-120"/>
                <a:ea typeface="微軟正黑體 Light" panose="020B0304030504040204" pitchFamily="34" charset="-120"/>
              </a:rPr>
              <a:t>以上各款均屬以定型化契約條款，不當限縮買方權利</a:t>
            </a:r>
          </a:p>
        </p:txBody>
      </p:sp>
      <p:sp>
        <p:nvSpPr>
          <p:cNvPr id="8" name="橢圓 7">
            <a:extLst>
              <a:ext uri="{FF2B5EF4-FFF2-40B4-BE49-F238E27FC236}">
                <a16:creationId xmlns:a16="http://schemas.microsoft.com/office/drawing/2014/main" id="{18ECB80E-64B8-E6D1-1FF0-343A11E841AC}"/>
              </a:ext>
            </a:extLst>
          </p:cNvPr>
          <p:cNvSpPr/>
          <p:nvPr/>
        </p:nvSpPr>
        <p:spPr>
          <a:xfrm>
            <a:off x="8910084" y="3103157"/>
            <a:ext cx="2599558" cy="326882"/>
          </a:xfrm>
          <a:custGeom>
            <a:avLst/>
            <a:gdLst>
              <a:gd name="csX0" fmla="*/ 0 w 2599558"/>
              <a:gd name="csY0" fmla="*/ 163441 h 326882"/>
              <a:gd name="csX1" fmla="*/ 1299779 w 2599558"/>
              <a:gd name="csY1" fmla="*/ 0 h 326882"/>
              <a:gd name="csX2" fmla="*/ 2599558 w 2599558"/>
              <a:gd name="csY2" fmla="*/ 163441 h 326882"/>
              <a:gd name="csX3" fmla="*/ 1299779 w 2599558"/>
              <a:gd name="csY3" fmla="*/ 326882 h 326882"/>
              <a:gd name="csX4" fmla="*/ 0 w 2599558"/>
              <a:gd name="csY4" fmla="*/ 163441 h 326882"/>
            </a:gdLst>
            <a:ahLst/>
            <a:cxnLst>
              <a:cxn ang="0">
                <a:pos x="csX0" y="csY0"/>
              </a:cxn>
              <a:cxn ang="0">
                <a:pos x="csX1" y="csY1"/>
              </a:cxn>
              <a:cxn ang="0">
                <a:pos x="csX2" y="csY2"/>
              </a:cxn>
              <a:cxn ang="0">
                <a:pos x="csX3" y="csY3"/>
              </a:cxn>
              <a:cxn ang="0">
                <a:pos x="csX4" y="csY4"/>
              </a:cxn>
            </a:cxnLst>
            <a:rect l="l" t="t" r="r" b="b"/>
            <a:pathLst>
              <a:path w="2599558" h="326882" extrusionOk="0">
                <a:moveTo>
                  <a:pt x="0" y="163441"/>
                </a:moveTo>
                <a:cubicBezTo>
                  <a:pt x="17115" y="-55565"/>
                  <a:pt x="595176" y="10669"/>
                  <a:pt x="1299779" y="0"/>
                </a:cubicBezTo>
                <a:cubicBezTo>
                  <a:pt x="1999046" y="-7026"/>
                  <a:pt x="2601160" y="67559"/>
                  <a:pt x="2599558" y="163441"/>
                </a:cubicBezTo>
                <a:cubicBezTo>
                  <a:pt x="2637768" y="228451"/>
                  <a:pt x="1969781" y="448801"/>
                  <a:pt x="1299779" y="326882"/>
                </a:cubicBezTo>
                <a:cubicBezTo>
                  <a:pt x="575524" y="347923"/>
                  <a:pt x="15015" y="240501"/>
                  <a:pt x="0" y="163441"/>
                </a:cubicBezTo>
                <a:close/>
              </a:path>
            </a:pathLst>
          </a:custGeom>
          <a:noFill/>
          <a:ln w="22225" cap="rnd">
            <a:solidFill>
              <a:srgbClr val="FF0000">
                <a:alpha val="71000"/>
              </a:srgbClr>
            </a:solidFill>
            <a:prstDash val="solid"/>
            <a:extLst>
              <a:ext uri="{C807C97D-BFC1-408E-A445-0C87EB9F89A2}">
                <ask:lineSketchStyleProps xmlns:ask="http://schemas.microsoft.com/office/drawing/2018/sketchyshapes" xmlns="" sd="4266498984">
                  <a:prstGeom prst="ellipse">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endParaRPr lang="zh-TW" altLang="en-US" sz="3200" b="1" dirty="0">
              <a:solidFill>
                <a:schemeClr val="tx1"/>
              </a:solidFill>
              <a:latin typeface="標楷體" panose="03000509000000000000" pitchFamily="65" charset="-120"/>
              <a:ea typeface="標楷體" panose="03000509000000000000" pitchFamily="65" charset="-120"/>
            </a:endParaRPr>
          </a:p>
        </p:txBody>
      </p:sp>
      <p:sp>
        <p:nvSpPr>
          <p:cNvPr id="11" name="橢圓 7">
            <a:extLst>
              <a:ext uri="{FF2B5EF4-FFF2-40B4-BE49-F238E27FC236}">
                <a16:creationId xmlns:a16="http://schemas.microsoft.com/office/drawing/2014/main" id="{67F617CC-A462-4024-9A6D-E83603BD7F9B}"/>
              </a:ext>
            </a:extLst>
          </p:cNvPr>
          <p:cNvSpPr/>
          <p:nvPr/>
        </p:nvSpPr>
        <p:spPr>
          <a:xfrm>
            <a:off x="7382765" y="1797663"/>
            <a:ext cx="2750117" cy="338554"/>
          </a:xfrm>
          <a:custGeom>
            <a:avLst/>
            <a:gdLst>
              <a:gd name="csX0" fmla="*/ 0 w 2750117"/>
              <a:gd name="csY0" fmla="*/ 169277 h 338554"/>
              <a:gd name="csX1" fmla="*/ 1375059 w 2750117"/>
              <a:gd name="csY1" fmla="*/ 0 h 338554"/>
              <a:gd name="csX2" fmla="*/ 2750118 w 2750117"/>
              <a:gd name="csY2" fmla="*/ 169277 h 338554"/>
              <a:gd name="csX3" fmla="*/ 1375059 w 2750117"/>
              <a:gd name="csY3" fmla="*/ 338554 h 338554"/>
              <a:gd name="csX4" fmla="*/ 0 w 2750117"/>
              <a:gd name="csY4" fmla="*/ 169277 h 338554"/>
            </a:gdLst>
            <a:ahLst/>
            <a:cxnLst>
              <a:cxn ang="0">
                <a:pos x="csX0" y="csY0"/>
              </a:cxn>
              <a:cxn ang="0">
                <a:pos x="csX1" y="csY1"/>
              </a:cxn>
              <a:cxn ang="0">
                <a:pos x="csX2" y="csY2"/>
              </a:cxn>
              <a:cxn ang="0">
                <a:pos x="csX3" y="csY3"/>
              </a:cxn>
              <a:cxn ang="0">
                <a:pos x="csX4" y="csY4"/>
              </a:cxn>
            </a:cxnLst>
            <a:rect l="l" t="t" r="r" b="b"/>
            <a:pathLst>
              <a:path w="2750117" h="338554" extrusionOk="0">
                <a:moveTo>
                  <a:pt x="0" y="169277"/>
                </a:moveTo>
                <a:cubicBezTo>
                  <a:pt x="9327" y="5631"/>
                  <a:pt x="708791" y="75041"/>
                  <a:pt x="1375059" y="0"/>
                </a:cubicBezTo>
                <a:cubicBezTo>
                  <a:pt x="2115653" y="-7120"/>
                  <a:pt x="2754638" y="59938"/>
                  <a:pt x="2750118" y="169277"/>
                </a:cubicBezTo>
                <a:cubicBezTo>
                  <a:pt x="2782860" y="241124"/>
                  <a:pt x="2083179" y="469283"/>
                  <a:pt x="1375059" y="338554"/>
                </a:cubicBezTo>
                <a:cubicBezTo>
                  <a:pt x="612204" y="349822"/>
                  <a:pt x="5320" y="258087"/>
                  <a:pt x="0" y="169277"/>
                </a:cubicBezTo>
                <a:close/>
              </a:path>
            </a:pathLst>
          </a:custGeom>
          <a:noFill/>
          <a:ln w="22225" cap="rnd">
            <a:solidFill>
              <a:srgbClr val="FF0000">
                <a:alpha val="71000"/>
              </a:srgbClr>
            </a:solidFill>
            <a:prstDash val="solid"/>
            <a:extLst>
              <a:ext uri="{C807C97D-BFC1-408E-A445-0C87EB9F89A2}">
                <ask:lineSketchStyleProps xmlns:ask="http://schemas.microsoft.com/office/drawing/2018/sketchyshapes" xmlns="" sd="4266498984">
                  <a:prstGeom prst="ellipse">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endParaRPr lang="zh-TW" altLang="en-US" sz="3200" b="1" dirty="0">
              <a:solidFill>
                <a:schemeClr val="tx1"/>
              </a:solidFill>
              <a:latin typeface="標楷體" panose="03000509000000000000" pitchFamily="65" charset="-120"/>
              <a:ea typeface="標楷體" panose="03000509000000000000" pitchFamily="65" charset="-120"/>
            </a:endParaRPr>
          </a:p>
        </p:txBody>
      </p:sp>
      <p:sp>
        <p:nvSpPr>
          <p:cNvPr id="12" name="橢圓 7">
            <a:extLst>
              <a:ext uri="{FF2B5EF4-FFF2-40B4-BE49-F238E27FC236}">
                <a16:creationId xmlns:a16="http://schemas.microsoft.com/office/drawing/2014/main" id="{DE805C62-29D4-47E5-B54A-0151B84B46F8}"/>
              </a:ext>
            </a:extLst>
          </p:cNvPr>
          <p:cNvSpPr/>
          <p:nvPr/>
        </p:nvSpPr>
        <p:spPr>
          <a:xfrm>
            <a:off x="9035602" y="2365048"/>
            <a:ext cx="2318197" cy="338554"/>
          </a:xfrm>
          <a:custGeom>
            <a:avLst/>
            <a:gdLst>
              <a:gd name="csX0" fmla="*/ 0 w 2318197"/>
              <a:gd name="csY0" fmla="*/ 169277 h 338554"/>
              <a:gd name="csX1" fmla="*/ 1159099 w 2318197"/>
              <a:gd name="csY1" fmla="*/ 0 h 338554"/>
              <a:gd name="csX2" fmla="*/ 2318198 w 2318197"/>
              <a:gd name="csY2" fmla="*/ 169277 h 338554"/>
              <a:gd name="csX3" fmla="*/ 1159099 w 2318197"/>
              <a:gd name="csY3" fmla="*/ 338554 h 338554"/>
              <a:gd name="csX4" fmla="*/ 0 w 2318197"/>
              <a:gd name="csY4" fmla="*/ 169277 h 338554"/>
            </a:gdLst>
            <a:ahLst/>
            <a:cxnLst>
              <a:cxn ang="0">
                <a:pos x="csX0" y="csY0"/>
              </a:cxn>
              <a:cxn ang="0">
                <a:pos x="csX1" y="csY1"/>
              </a:cxn>
              <a:cxn ang="0">
                <a:pos x="csX2" y="csY2"/>
              </a:cxn>
              <a:cxn ang="0">
                <a:pos x="csX3" y="csY3"/>
              </a:cxn>
              <a:cxn ang="0">
                <a:pos x="csX4" y="csY4"/>
              </a:cxn>
            </a:cxnLst>
            <a:rect l="l" t="t" r="r" b="b"/>
            <a:pathLst>
              <a:path w="2318197" h="338554" extrusionOk="0">
                <a:moveTo>
                  <a:pt x="0" y="169277"/>
                </a:moveTo>
                <a:cubicBezTo>
                  <a:pt x="11545" y="-11056"/>
                  <a:pt x="572987" y="43532"/>
                  <a:pt x="1159099" y="0"/>
                </a:cubicBezTo>
                <a:cubicBezTo>
                  <a:pt x="1780422" y="-7120"/>
                  <a:pt x="2322718" y="59938"/>
                  <a:pt x="2318198" y="169277"/>
                </a:cubicBezTo>
                <a:cubicBezTo>
                  <a:pt x="2362935" y="233195"/>
                  <a:pt x="1758736" y="441794"/>
                  <a:pt x="1159099" y="338554"/>
                </a:cubicBezTo>
                <a:cubicBezTo>
                  <a:pt x="515515" y="349822"/>
                  <a:pt x="5320" y="258087"/>
                  <a:pt x="0" y="169277"/>
                </a:cubicBezTo>
                <a:close/>
              </a:path>
            </a:pathLst>
          </a:custGeom>
          <a:noFill/>
          <a:ln w="22225" cap="rnd">
            <a:solidFill>
              <a:srgbClr val="FF0000">
                <a:alpha val="71000"/>
              </a:srgbClr>
            </a:solidFill>
            <a:prstDash val="solid"/>
            <a:extLst>
              <a:ext uri="{C807C97D-BFC1-408E-A445-0C87EB9F89A2}">
                <ask:lineSketchStyleProps xmlns:ask="http://schemas.microsoft.com/office/drawing/2018/sketchyshapes" xmlns="" sd="4266498984">
                  <a:prstGeom prst="ellipse">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endParaRPr lang="zh-TW" altLang="en-US" sz="3200" b="1" dirty="0">
              <a:solidFill>
                <a:schemeClr val="tx1"/>
              </a:solidFill>
              <a:latin typeface="標楷體" panose="03000509000000000000" pitchFamily="65" charset="-120"/>
              <a:ea typeface="標楷體" panose="03000509000000000000" pitchFamily="65" charset="-120"/>
            </a:endParaRPr>
          </a:p>
        </p:txBody>
      </p:sp>
      <p:sp>
        <p:nvSpPr>
          <p:cNvPr id="15" name="橢圓 7">
            <a:extLst>
              <a:ext uri="{FF2B5EF4-FFF2-40B4-BE49-F238E27FC236}">
                <a16:creationId xmlns:a16="http://schemas.microsoft.com/office/drawing/2014/main" id="{3A6D6AEE-BC73-4BC1-9132-D4640848E97B}"/>
              </a:ext>
            </a:extLst>
          </p:cNvPr>
          <p:cNvSpPr/>
          <p:nvPr/>
        </p:nvSpPr>
        <p:spPr>
          <a:xfrm>
            <a:off x="3905526" y="2365048"/>
            <a:ext cx="1292942" cy="283762"/>
          </a:xfrm>
          <a:custGeom>
            <a:avLst/>
            <a:gdLst>
              <a:gd name="csX0" fmla="*/ 0 w 1292942"/>
              <a:gd name="csY0" fmla="*/ 141881 h 283762"/>
              <a:gd name="csX1" fmla="*/ 646471 w 1292942"/>
              <a:gd name="csY1" fmla="*/ 0 h 283762"/>
              <a:gd name="csX2" fmla="*/ 1292942 w 1292942"/>
              <a:gd name="csY2" fmla="*/ 141881 h 283762"/>
              <a:gd name="csX3" fmla="*/ 646471 w 1292942"/>
              <a:gd name="csY3" fmla="*/ 283762 h 283762"/>
              <a:gd name="csX4" fmla="*/ 0 w 1292942"/>
              <a:gd name="csY4" fmla="*/ 141881 h 283762"/>
            </a:gdLst>
            <a:ahLst/>
            <a:cxnLst>
              <a:cxn ang="0">
                <a:pos x="csX0" y="csY0"/>
              </a:cxn>
              <a:cxn ang="0">
                <a:pos x="csX1" y="csY1"/>
              </a:cxn>
              <a:cxn ang="0">
                <a:pos x="csX2" y="csY2"/>
              </a:cxn>
              <a:cxn ang="0">
                <a:pos x="csX3" y="csY3"/>
              </a:cxn>
              <a:cxn ang="0">
                <a:pos x="csX4" y="csY4"/>
              </a:cxn>
            </a:cxnLst>
            <a:rect l="l" t="t" r="r" b="b"/>
            <a:pathLst>
              <a:path w="1292942" h="283762" extrusionOk="0">
                <a:moveTo>
                  <a:pt x="0" y="141881"/>
                </a:moveTo>
                <a:cubicBezTo>
                  <a:pt x="7356" y="8186"/>
                  <a:pt x="327122" y="30358"/>
                  <a:pt x="646471" y="0"/>
                </a:cubicBezTo>
                <a:cubicBezTo>
                  <a:pt x="993506" y="-3782"/>
                  <a:pt x="1297045" y="49137"/>
                  <a:pt x="1292942" y="141881"/>
                </a:cubicBezTo>
                <a:cubicBezTo>
                  <a:pt x="1324510" y="199375"/>
                  <a:pt x="976831" y="351735"/>
                  <a:pt x="646471" y="283762"/>
                </a:cubicBezTo>
                <a:cubicBezTo>
                  <a:pt x="287717" y="289404"/>
                  <a:pt x="1914" y="218556"/>
                  <a:pt x="0" y="141881"/>
                </a:cubicBezTo>
                <a:close/>
              </a:path>
            </a:pathLst>
          </a:custGeom>
          <a:noFill/>
          <a:ln w="22225" cap="rnd">
            <a:solidFill>
              <a:srgbClr val="FF0000">
                <a:alpha val="71000"/>
              </a:srgbClr>
            </a:solidFill>
            <a:prstDash val="solid"/>
            <a:extLst>
              <a:ext uri="{C807C97D-BFC1-408E-A445-0C87EB9F89A2}">
                <ask:lineSketchStyleProps xmlns:ask="http://schemas.microsoft.com/office/drawing/2018/sketchyshapes" xmlns="" sd="4266498984">
                  <a:prstGeom prst="ellipse">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endParaRPr lang="zh-TW" altLang="en-US" sz="3200" b="1" dirty="0">
              <a:solidFill>
                <a:schemeClr val="tx1"/>
              </a:solidFill>
              <a:latin typeface="標楷體" panose="03000509000000000000" pitchFamily="65" charset="-120"/>
              <a:ea typeface="標楷體" panose="03000509000000000000" pitchFamily="65" charset="-120"/>
            </a:endParaRPr>
          </a:p>
        </p:txBody>
      </p:sp>
      <p:sp>
        <p:nvSpPr>
          <p:cNvPr id="6" name="文字方塊 5">
            <a:extLst>
              <a:ext uri="{FF2B5EF4-FFF2-40B4-BE49-F238E27FC236}">
                <a16:creationId xmlns:a16="http://schemas.microsoft.com/office/drawing/2014/main" id="{A0BB0505-D862-4830-976E-13B9012730B8}"/>
              </a:ext>
            </a:extLst>
          </p:cNvPr>
          <p:cNvSpPr txBox="1"/>
          <p:nvPr/>
        </p:nvSpPr>
        <p:spPr>
          <a:xfrm>
            <a:off x="2255315" y="4147208"/>
            <a:ext cx="9181035" cy="1754326"/>
          </a:xfrm>
          <a:prstGeom prst="rect">
            <a:avLst/>
          </a:prstGeom>
          <a:solidFill>
            <a:srgbClr val="E2F0D9"/>
          </a:solidFill>
          <a:effectLst>
            <a:outerShdw blurRad="50800" dist="38100" dir="2700000" algn="tl" rotWithShape="0">
              <a:prstClr val="black">
                <a:alpha val="40000"/>
              </a:prstClr>
            </a:outerShdw>
          </a:effectLst>
        </p:spPr>
        <p:txBody>
          <a:bodyPr wrap="square" rtlCol="0">
            <a:spAutoFit/>
          </a:bodyPr>
          <a:lstStyle/>
          <a:p>
            <a:pPr marL="176213" indent="-176213"/>
            <a:endParaRPr lang="en-US" altLang="zh-TW" dirty="0"/>
          </a:p>
          <a:p>
            <a:pPr marL="176213" indent="-176213"/>
            <a:endParaRPr lang="en-US" altLang="zh-TW" dirty="0"/>
          </a:p>
          <a:p>
            <a:pPr marL="176213" indent="-176213"/>
            <a:r>
              <a:rPr lang="en-US" altLang="zh-TW" dirty="0">
                <a:solidFill>
                  <a:schemeClr val="bg2">
                    <a:lumMod val="25000"/>
                  </a:schemeClr>
                </a:solidFill>
                <a:latin typeface="微軟正黑體" panose="020B0604030504040204" pitchFamily="34" charset="-120"/>
                <a:ea typeface="微軟正黑體" panose="020B0604030504040204" pitchFamily="34" charset="-120"/>
              </a:rPr>
              <a:t>1.</a:t>
            </a:r>
            <a:r>
              <a:rPr lang="zh-TW" altLang="en-US" dirty="0">
                <a:solidFill>
                  <a:schemeClr val="bg2">
                    <a:lumMod val="25000"/>
                  </a:schemeClr>
                </a:solidFill>
                <a:latin typeface="微軟正黑體" panose="020B0604030504040204" pitchFamily="34" charset="-120"/>
                <a:ea typeface="微軟正黑體" panose="020B0604030504040204" pitchFamily="34" charset="-120"/>
              </a:rPr>
              <a:t>社區公共設施並非僅有健身設備等，仍有部分為日常生活必需之設備或空間，不宜一概而論。</a:t>
            </a:r>
            <a:endParaRPr lang="en-US" altLang="zh-TW" dirty="0">
              <a:solidFill>
                <a:schemeClr val="bg2">
                  <a:lumMod val="25000"/>
                </a:schemeClr>
              </a:solidFill>
              <a:latin typeface="微軟正黑體" panose="020B0604030504040204" pitchFamily="34" charset="-120"/>
              <a:ea typeface="微軟正黑體" panose="020B0604030504040204" pitchFamily="34" charset="-120"/>
            </a:endParaRPr>
          </a:p>
          <a:p>
            <a:pPr marL="176213" indent="-176213"/>
            <a:r>
              <a:rPr lang="en-US" altLang="zh-TW" dirty="0">
                <a:solidFill>
                  <a:schemeClr val="bg2">
                    <a:lumMod val="25000"/>
                  </a:schemeClr>
                </a:solidFill>
                <a:latin typeface="微軟正黑體" panose="020B0604030504040204" pitchFamily="34" charset="-120"/>
                <a:ea typeface="微軟正黑體" panose="020B0604030504040204" pitchFamily="34" charset="-120"/>
              </a:rPr>
              <a:t>2.</a:t>
            </a:r>
            <a:r>
              <a:rPr lang="zh-TW" altLang="en-US" dirty="0">
                <a:solidFill>
                  <a:schemeClr val="bg2">
                    <a:lumMod val="25000"/>
                  </a:schemeClr>
                </a:solidFill>
                <a:latin typeface="微軟正黑體" panose="020B0604030504040204" pitchFamily="34" charset="-120"/>
                <a:ea typeface="微軟正黑體" panose="020B0604030504040204" pitchFamily="34" charset="-120"/>
              </a:rPr>
              <a:t>買方管理費繳付時間點。</a:t>
            </a:r>
            <a:endParaRPr lang="en-US" altLang="zh-TW" dirty="0">
              <a:solidFill>
                <a:schemeClr val="bg2">
                  <a:lumMod val="25000"/>
                </a:schemeClr>
              </a:solidFill>
              <a:latin typeface="微軟正黑體" panose="020B0604030504040204" pitchFamily="34" charset="-120"/>
              <a:ea typeface="微軟正黑體" panose="020B0604030504040204" pitchFamily="34" charset="-120"/>
            </a:endParaRPr>
          </a:p>
          <a:p>
            <a:pPr marL="176213" indent="-176213"/>
            <a:r>
              <a:rPr lang="en-US" altLang="zh-TW" dirty="0">
                <a:solidFill>
                  <a:schemeClr val="bg2">
                    <a:lumMod val="25000"/>
                  </a:schemeClr>
                </a:solidFill>
                <a:latin typeface="微軟正黑體" panose="020B0604030504040204" pitchFamily="34" charset="-120"/>
                <a:ea typeface="微軟正黑體" panose="020B0604030504040204" pitchFamily="34" charset="-120"/>
              </a:rPr>
              <a:t>3.</a:t>
            </a:r>
            <a:r>
              <a:rPr lang="zh-TW" altLang="en-US" dirty="0">
                <a:solidFill>
                  <a:schemeClr val="bg2">
                    <a:lumMod val="25000"/>
                  </a:schemeClr>
                </a:solidFill>
                <a:latin typeface="微軟正黑體" panose="020B0604030504040204" pitchFamily="34" charset="-120"/>
                <a:ea typeface="微軟正黑體" panose="020B0604030504040204" pitchFamily="34" charset="-120"/>
              </a:rPr>
              <a:t>不得新增任何應記載所無之收取款項。</a:t>
            </a:r>
          </a:p>
        </p:txBody>
      </p:sp>
      <p:pic>
        <p:nvPicPr>
          <p:cNvPr id="17" name="圖片 16">
            <a:extLst>
              <a:ext uri="{FF2B5EF4-FFF2-40B4-BE49-F238E27FC236}">
                <a16:creationId xmlns:a16="http://schemas.microsoft.com/office/drawing/2014/main" id="{028A1496-4328-443D-818A-DDB8470592BF}"/>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26000" b="38750" l="37900" r="66750">
                        <a14:foregroundMark x1="42300" y1="27550" x2="41800" y2="27550"/>
                        <a14:foregroundMark x1="41100" y1="27200" x2="41100" y2="27200"/>
                        <a14:foregroundMark x1="40750" y1="27200" x2="40200" y2="27200"/>
                        <a14:foregroundMark x1="39300" y1="26650" x2="39300" y2="26650"/>
                        <a14:foregroundMark x1="39300" y1="26500" x2="38950" y2="27350"/>
                        <a14:foregroundMark x1="38800" y1="29500" x2="39300" y2="30700"/>
                        <a14:foregroundMark x1="39850" y1="32300" x2="39850" y2="32300"/>
                        <a14:foregroundMark x1="45300" y1="38800" x2="45300" y2="38800"/>
                        <a14:foregroundMark x1="46350" y1="35300" x2="46350" y2="35300"/>
                        <a14:foregroundMark x1="47050" y1="35300" x2="47050" y2="35300"/>
                        <a14:foregroundMark x1="47600" y1="35300" x2="47600" y2="35300"/>
                        <a14:foregroundMark x1="49350" y1="34950" x2="50750" y2="34950"/>
                        <a14:foregroundMark x1="58500" y1="35450" x2="58500" y2="35450"/>
                        <a14:foregroundMark x1="59350" y1="35300" x2="59350" y2="35300"/>
                        <a14:foregroundMark x1="61150" y1="34950" x2="61650" y2="34950"/>
                        <a14:foregroundMark x1="65700" y1="34400" x2="65700" y2="34400"/>
                        <a14:foregroundMark x1="66250" y1="33700" x2="66250" y2="33700"/>
                        <a14:foregroundMark x1="65000" y1="29300" x2="65000" y2="29300"/>
                        <a14:foregroundMark x1="65000" y1="28400" x2="65000" y2="28400"/>
                        <a14:foregroundMark x1="45150" y1="26500" x2="45150" y2="26500"/>
                        <a14:foregroundMark x1="45300" y1="26500" x2="45300" y2="26500"/>
                        <a14:foregroundMark x1="47950" y1="26650" x2="47950" y2="26650"/>
                        <a14:foregroundMark x1="47950" y1="26650" x2="48450" y2="26850"/>
                        <a14:foregroundMark x1="50400" y1="27200" x2="50400" y2="27200"/>
                        <a14:foregroundMark x1="50950" y1="27350" x2="50950" y2="27350"/>
                        <a14:foregroundMark x1="51650" y1="28800" x2="51800" y2="29300"/>
                        <a14:foregroundMark x1="53750" y1="30000" x2="53750" y2="30000"/>
                        <a14:foregroundMark x1="53750" y1="31250" x2="54600" y2="36350"/>
                        <a14:foregroundMark x1="57450" y1="36150" x2="57450" y2="36150"/>
                        <a14:foregroundMark x1="58300" y1="35800" x2="58300" y2="35800"/>
                        <a14:foregroundMark x1="60800" y1="36350" x2="60800" y2="36350"/>
                        <a14:foregroundMark x1="61650" y1="36350" x2="63050" y2="36350"/>
                        <a14:foregroundMark x1="64800" y1="35450" x2="64800" y2="35450"/>
                        <a14:foregroundMark x1="65700" y1="34950" x2="65700" y2="34950"/>
                        <a14:foregroundMark x1="66050" y1="33350" x2="66050" y2="33350"/>
                        <a14:foregroundMark x1="66600" y1="31250" x2="66600" y2="31250"/>
                        <a14:foregroundMark x1="66750" y1="28600" x2="66750" y2="28600"/>
                        <a14:foregroundMark x1="66750" y1="28050" x2="66750" y2="28050"/>
                        <a14:foregroundMark x1="66750" y1="27900" x2="66750" y2="27900"/>
                        <a14:foregroundMark x1="66400" y1="27350" x2="66400" y2="27350"/>
                        <a14:foregroundMark x1="38450" y1="34600" x2="38450" y2="34600"/>
                        <a14:foregroundMark x1="37900" y1="33000" x2="37900" y2="33000"/>
                      </a14:backgroundRemoval>
                    </a14:imgEffect>
                  </a14:imgLayer>
                </a14:imgProps>
              </a:ext>
              <a:ext uri="{28A0092B-C50C-407E-A947-70E740481C1C}">
                <a14:useLocalDpi xmlns:a14="http://schemas.microsoft.com/office/drawing/2010/main" val="0"/>
              </a:ext>
            </a:extLst>
          </a:blip>
          <a:srcRect l="35562" t="24555" r="30917" b="60790"/>
          <a:stretch/>
        </p:blipFill>
        <p:spPr>
          <a:xfrm>
            <a:off x="2157483" y="3950641"/>
            <a:ext cx="1725579" cy="754450"/>
          </a:xfrm>
          <a:prstGeom prst="rect">
            <a:avLst/>
          </a:prstGeom>
        </p:spPr>
      </p:pic>
      <p:pic>
        <p:nvPicPr>
          <p:cNvPr id="16" name="圖片 15">
            <a:extLst>
              <a:ext uri="{FF2B5EF4-FFF2-40B4-BE49-F238E27FC236}">
                <a16:creationId xmlns:a16="http://schemas.microsoft.com/office/drawing/2014/main" id="{AC34314B-066A-4E34-9EDA-D98A5FCED0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20823" y="30388"/>
            <a:ext cx="1332181" cy="445484"/>
          </a:xfrm>
          <a:prstGeom prst="rect">
            <a:avLst/>
          </a:prstGeom>
        </p:spPr>
      </p:pic>
    </p:spTree>
    <p:extLst>
      <p:ext uri="{BB962C8B-B14F-4D97-AF65-F5344CB8AC3E}">
        <p14:creationId xmlns:p14="http://schemas.microsoft.com/office/powerpoint/2010/main" val="2982502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animBg="1"/>
      <p:bldP spid="11" grpId="0" animBg="1"/>
      <p:bldP spid="12" grpId="0" animBg="1"/>
      <p:bldP spid="1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7C875F-F395-3FEE-0D35-4E7AAB154A44}"/>
            </a:ext>
          </a:extLst>
        </p:cNvPr>
        <p:cNvGrpSpPr/>
        <p:nvPr/>
      </p:nvGrpSpPr>
      <p:grpSpPr>
        <a:xfrm>
          <a:off x="0" y="0"/>
          <a:ext cx="0" cy="0"/>
          <a:chOff x="0" y="0"/>
          <a:chExt cx="0" cy="0"/>
        </a:xfrm>
      </p:grpSpPr>
      <p:sp>
        <p:nvSpPr>
          <p:cNvPr id="13" name="矩形 12">
            <a:extLst>
              <a:ext uri="{FF2B5EF4-FFF2-40B4-BE49-F238E27FC236}">
                <a16:creationId xmlns:a16="http://schemas.microsoft.com/office/drawing/2014/main" id="{5F4C5153-A81D-467A-8206-41BCA08EBE3A}"/>
              </a:ext>
            </a:extLst>
          </p:cNvPr>
          <p:cNvSpPr/>
          <p:nvPr/>
        </p:nvSpPr>
        <p:spPr>
          <a:xfrm>
            <a:off x="0" y="1"/>
            <a:ext cx="12192000" cy="896074"/>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a:extLst>
              <a:ext uri="{FF2B5EF4-FFF2-40B4-BE49-F238E27FC236}">
                <a16:creationId xmlns:a16="http://schemas.microsoft.com/office/drawing/2014/main" id="{451D74C8-92E7-7EA6-92E0-0347A4367902}"/>
              </a:ext>
            </a:extLst>
          </p:cNvPr>
          <p:cNvSpPr>
            <a:spLocks noGrp="1"/>
          </p:cNvSpPr>
          <p:nvPr>
            <p:ph type="title"/>
          </p:nvPr>
        </p:nvSpPr>
        <p:spPr>
          <a:xfrm>
            <a:off x="349623" y="-12646"/>
            <a:ext cx="11564470" cy="1133202"/>
          </a:xfrm>
        </p:spPr>
        <p:txBody>
          <a:bodyPr>
            <a:noAutofit/>
          </a:bodyPr>
          <a:lstStyle/>
          <a:p>
            <a:r>
              <a:rPr lang="zh-TW" altLang="en-US" sz="4800" b="1" dirty="0">
                <a:solidFill>
                  <a:schemeClr val="accent1">
                    <a:lumMod val="75000"/>
                  </a:schemeClr>
                </a:solidFill>
                <a:latin typeface="微軟正黑體" panose="020B0604030504040204" pitchFamily="34" charset="-120"/>
                <a:ea typeface="微軟正黑體" panose="020B0604030504040204" pitchFamily="34" charset="-120"/>
              </a:rPr>
              <a:t>二、常見錯誤態樣</a:t>
            </a:r>
          </a:p>
        </p:txBody>
      </p:sp>
      <p:sp>
        <p:nvSpPr>
          <p:cNvPr id="9" name="矩形: 圓角 8">
            <a:extLst>
              <a:ext uri="{FF2B5EF4-FFF2-40B4-BE49-F238E27FC236}">
                <a16:creationId xmlns:a16="http://schemas.microsoft.com/office/drawing/2014/main" id="{9017FD85-AF00-0FC3-855B-5096130D2B44}"/>
              </a:ext>
            </a:extLst>
          </p:cNvPr>
          <p:cNvSpPr/>
          <p:nvPr/>
        </p:nvSpPr>
        <p:spPr>
          <a:xfrm>
            <a:off x="755650" y="999832"/>
            <a:ext cx="6299752" cy="471480"/>
          </a:xfrm>
          <a:prstGeom prst="round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zh-TW" sz="3200" b="1" dirty="0">
                <a:solidFill>
                  <a:schemeClr val="bg2">
                    <a:lumMod val="25000"/>
                  </a:schemeClr>
                </a:solidFill>
                <a:latin typeface="微軟正黑體" panose="020B0604030504040204" pitchFamily="34" charset="-120"/>
                <a:ea typeface="微軟正黑體" panose="020B0604030504040204" pitchFamily="34" charset="-120"/>
              </a:rPr>
              <a:t>17</a:t>
            </a:r>
            <a:r>
              <a:rPr lang="zh-TW" altLang="en-US" sz="3200" b="1" dirty="0">
                <a:solidFill>
                  <a:schemeClr val="bg2">
                    <a:lumMod val="25000"/>
                  </a:schemeClr>
                </a:solidFill>
                <a:latin typeface="微軟正黑體" panose="020B0604030504040204" pitchFamily="34" charset="-120"/>
                <a:ea typeface="微軟正黑體" panose="020B0604030504040204" pitchFamily="34" charset="-120"/>
              </a:rPr>
              <a:t>、保固期限及範圍</a:t>
            </a:r>
          </a:p>
        </p:txBody>
      </p:sp>
      <p:sp>
        <p:nvSpPr>
          <p:cNvPr id="3" name="投影片編號版面配置區 2">
            <a:extLst>
              <a:ext uri="{FF2B5EF4-FFF2-40B4-BE49-F238E27FC236}">
                <a16:creationId xmlns:a16="http://schemas.microsoft.com/office/drawing/2014/main" id="{95C2A75A-2507-BFC1-FE0F-D5A6C1388648}"/>
              </a:ext>
            </a:extLst>
          </p:cNvPr>
          <p:cNvSpPr>
            <a:spLocks noGrp="1"/>
          </p:cNvSpPr>
          <p:nvPr>
            <p:ph type="sldNum" sz="quarter" idx="12"/>
          </p:nvPr>
        </p:nvSpPr>
        <p:spPr/>
        <p:txBody>
          <a:bodyPr/>
          <a:lstStyle/>
          <a:p>
            <a:fld id="{AACB90C0-7538-46F1-B501-0F43F4A2C391}" type="slidenum">
              <a:rPr lang="zh-TW" altLang="en-US" smtClean="0"/>
              <a:t>21</a:t>
            </a:fld>
            <a:endParaRPr lang="zh-TW" altLang="en-US"/>
          </a:p>
        </p:txBody>
      </p:sp>
      <p:graphicFrame>
        <p:nvGraphicFramePr>
          <p:cNvPr id="4" name="表格 3">
            <a:extLst>
              <a:ext uri="{FF2B5EF4-FFF2-40B4-BE49-F238E27FC236}">
                <a16:creationId xmlns:a16="http://schemas.microsoft.com/office/drawing/2014/main" id="{FDF3F4CC-A0EA-E9A4-B8F9-0E7F2B4D91A0}"/>
              </a:ext>
            </a:extLst>
          </p:cNvPr>
          <p:cNvGraphicFramePr>
            <a:graphicFrameLocks noGrp="1"/>
          </p:cNvGraphicFramePr>
          <p:nvPr>
            <p:extLst>
              <p:ext uri="{D42A27DB-BD31-4B8C-83A1-F6EECF244321}">
                <p14:modId xmlns:p14="http://schemas.microsoft.com/office/powerpoint/2010/main" val="2999348801"/>
              </p:ext>
            </p:extLst>
          </p:nvPr>
        </p:nvGraphicFramePr>
        <p:xfrm>
          <a:off x="755650" y="1568896"/>
          <a:ext cx="10883900" cy="3078480"/>
        </p:xfrm>
        <a:graphic>
          <a:graphicData uri="http://schemas.openxmlformats.org/drawingml/2006/table">
            <a:tbl>
              <a:tblPr firstRow="1" bandRow="1">
                <a:tableStyleId>{0E3FDE45-AF77-4B5C-9715-49D594BDF05E}</a:tableStyleId>
              </a:tblPr>
              <a:tblGrid>
                <a:gridCol w="1361150">
                  <a:extLst>
                    <a:ext uri="{9D8B030D-6E8A-4147-A177-3AD203B41FA5}">
                      <a16:colId xmlns:a16="http://schemas.microsoft.com/office/drawing/2014/main" val="1210806836"/>
                    </a:ext>
                  </a:extLst>
                </a:gridCol>
                <a:gridCol w="9522750">
                  <a:extLst>
                    <a:ext uri="{9D8B030D-6E8A-4147-A177-3AD203B41FA5}">
                      <a16:colId xmlns:a16="http://schemas.microsoft.com/office/drawing/2014/main" val="3596799202"/>
                    </a:ext>
                  </a:extLst>
                </a:gridCol>
              </a:tblGrid>
              <a:tr h="10016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bg2">
                              <a:lumMod val="25000"/>
                            </a:schemeClr>
                          </a:solidFill>
                          <a:latin typeface="微軟正黑體 Light" panose="020B0304030504040204" pitchFamily="34" charset="-120"/>
                          <a:ea typeface="微軟正黑體 Light" panose="020B0304030504040204" pitchFamily="34" charset="-120"/>
                        </a:rPr>
                        <a:t>應記載</a:t>
                      </a:r>
                      <a:endParaRPr lang="en-US" altLang="zh-TW" sz="1600" dirty="0">
                        <a:solidFill>
                          <a:schemeClr val="bg2">
                            <a:lumMod val="25000"/>
                          </a:schemeClr>
                        </a:solidFill>
                        <a:latin typeface="微軟正黑體 Light" panose="020B0304030504040204" pitchFamily="34" charset="-120"/>
                        <a:ea typeface="微軟正黑體 Light" panose="020B0304030504040204"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bg2">
                              <a:lumMod val="25000"/>
                            </a:schemeClr>
                          </a:solidFill>
                          <a:latin typeface="微軟正黑體 Light" panose="020B0304030504040204" pitchFamily="34" charset="-120"/>
                          <a:ea typeface="微軟正黑體 Light" panose="020B0304030504040204" pitchFamily="34" charset="-120"/>
                        </a:rPr>
                        <a:t>第</a:t>
                      </a:r>
                      <a:r>
                        <a:rPr lang="en-US" altLang="zh-TW" sz="1600" dirty="0">
                          <a:solidFill>
                            <a:schemeClr val="bg2">
                              <a:lumMod val="25000"/>
                            </a:schemeClr>
                          </a:solidFill>
                          <a:latin typeface="微軟正黑體 Light" panose="020B0304030504040204" pitchFamily="34" charset="-120"/>
                          <a:ea typeface="微軟正黑體 Light" panose="020B0304030504040204" pitchFamily="34" charset="-120"/>
                        </a:rPr>
                        <a:t>1</a:t>
                      </a:r>
                      <a:r>
                        <a:rPr lang="zh-TW" altLang="en-US" sz="1600" dirty="0">
                          <a:solidFill>
                            <a:schemeClr val="bg2">
                              <a:lumMod val="25000"/>
                            </a:schemeClr>
                          </a:solidFill>
                          <a:latin typeface="微軟正黑體 Light" panose="020B0304030504040204" pitchFamily="34" charset="-120"/>
                          <a:ea typeface="微軟正黑體 Light" panose="020B0304030504040204" pitchFamily="34" charset="-120"/>
                        </a:rPr>
                        <a:t>款</a:t>
                      </a:r>
                      <a:endParaRPr lang="en-US" altLang="zh-TW" sz="1600" dirty="0">
                        <a:solidFill>
                          <a:schemeClr val="bg2">
                            <a:lumMod val="25000"/>
                          </a:schemeClr>
                        </a:solidFill>
                        <a:latin typeface="微軟正黑體 Light" panose="020B0304030504040204" pitchFamily="34" charset="-120"/>
                        <a:ea typeface="微軟正黑體 Light" panose="020B0304030504040204" pitchFamily="34" charset="-120"/>
                      </a:endParaRPr>
                    </a:p>
                  </a:txBody>
                  <a:tcPr>
                    <a:noFill/>
                  </a:tcPr>
                </a:tc>
                <a:tc>
                  <a:txBody>
                    <a:bodyPr/>
                    <a:lstStyle/>
                    <a:p>
                      <a:r>
                        <a:rPr lang="zh-TW" altLang="en-US" sz="1400" b="1" dirty="0">
                          <a:solidFill>
                            <a:schemeClr val="bg2">
                              <a:lumMod val="25000"/>
                            </a:schemeClr>
                          </a:solidFill>
                          <a:latin typeface="微軟正黑體 Light" panose="020B0304030504040204" pitchFamily="34" charset="-120"/>
                          <a:ea typeface="微軟正黑體 Light" panose="020B0304030504040204" pitchFamily="34" charset="-120"/>
                        </a:rPr>
                        <a:t>十七、保固期限及範圍</a:t>
                      </a:r>
                    </a:p>
                    <a:p>
                      <a:r>
                        <a:rPr lang="zh-TW" altLang="en-US" sz="1400" b="1" dirty="0">
                          <a:solidFill>
                            <a:schemeClr val="bg2">
                              <a:lumMod val="25000"/>
                            </a:schemeClr>
                          </a:solidFill>
                          <a:latin typeface="微軟正黑體 Light" panose="020B0304030504040204" pitchFamily="34" charset="-120"/>
                          <a:ea typeface="微軟正黑體 Light" panose="020B0304030504040204" pitchFamily="34" charset="-120"/>
                        </a:rPr>
                        <a:t>（一）本契約房屋自買方完成交屋日起，或如有可歸責於買方之原因時自賣方通知交屋日起，除賣方能證明可歸責於買方或不可抗力因素外，結構部分（如：基礎、樑柱、承重牆壁、樓地板、屋頂、樓梯、擋土牆、雜項工作物涉及結構部分．．．等</a:t>
                      </a:r>
                      <a:r>
                        <a:rPr lang="en-US" altLang="zh-TW" sz="1400" b="1" dirty="0">
                          <a:solidFill>
                            <a:schemeClr val="bg2">
                              <a:lumMod val="25000"/>
                            </a:schemeClr>
                          </a:solidFill>
                          <a:latin typeface="微軟正黑體 Light" panose="020B0304030504040204" pitchFamily="34" charset="-120"/>
                          <a:ea typeface="微軟正黑體 Light" panose="020B0304030504040204" pitchFamily="34" charset="-120"/>
                        </a:rPr>
                        <a:t>)</a:t>
                      </a:r>
                      <a:r>
                        <a:rPr lang="zh-TW" altLang="en-US" sz="1400" b="1" dirty="0">
                          <a:solidFill>
                            <a:schemeClr val="bg2">
                              <a:lumMod val="25000"/>
                            </a:schemeClr>
                          </a:solidFill>
                          <a:latin typeface="微軟正黑體 Light" panose="020B0304030504040204" pitchFamily="34" charset="-120"/>
                          <a:ea typeface="微軟正黑體 Light" panose="020B0304030504040204" pitchFamily="34" charset="-120"/>
                        </a:rPr>
                        <a:t>負責保固十五年，固定建材及設備部分（如：門窗、粉刷、地磚．．．等）負責保固一年，賣方並應於交屋時出具房屋保固服務紀錄卡予買方作為憑證。</a:t>
                      </a:r>
                      <a:endParaRPr lang="zh-TW" altLang="en-US" sz="1400" dirty="0">
                        <a:solidFill>
                          <a:schemeClr val="bg2">
                            <a:lumMod val="25000"/>
                          </a:schemeClr>
                        </a:solidFill>
                        <a:latin typeface="微軟正黑體 Light" panose="020B0304030504040204" pitchFamily="34" charset="-120"/>
                        <a:ea typeface="微軟正黑體 Light" panose="020B0304030504040204" pitchFamily="34" charset="-120"/>
                      </a:endParaRPr>
                    </a:p>
                  </a:txBody>
                  <a:tcPr/>
                </a:tc>
                <a:extLst>
                  <a:ext uri="{0D108BD9-81ED-4DB2-BD59-A6C34878D82A}">
                    <a16:rowId xmlns:a16="http://schemas.microsoft.com/office/drawing/2014/main" val="2340362650"/>
                  </a:ext>
                </a:extLst>
              </a:tr>
              <a:tr h="7046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bg2">
                              <a:lumMod val="25000"/>
                            </a:schemeClr>
                          </a:solidFill>
                          <a:latin typeface="微軟正黑體 Light" panose="020B0304030504040204" pitchFamily="34" charset="-120"/>
                          <a:ea typeface="微軟正黑體 Light" panose="020B0304030504040204" pitchFamily="34" charset="-120"/>
                        </a:rPr>
                        <a:t>契約條款</a:t>
                      </a:r>
                    </a:p>
                    <a:p>
                      <a:endParaRPr lang="zh-TW" altLang="en-US" sz="1600" dirty="0">
                        <a:solidFill>
                          <a:schemeClr val="bg2">
                            <a:lumMod val="25000"/>
                          </a:schemeClr>
                        </a:solidFill>
                      </a:endParaRPr>
                    </a:p>
                  </a:txBody>
                  <a:tcPr>
                    <a:noFill/>
                  </a:tcPr>
                </a:tc>
                <a:tc>
                  <a:txBody>
                    <a:bodyPr/>
                    <a:lstStyle/>
                    <a:p>
                      <a:r>
                        <a:rPr lang="en-US" altLang="zh-TW" sz="1600" b="0" dirty="0">
                          <a:solidFill>
                            <a:schemeClr val="bg2">
                              <a:lumMod val="25000"/>
                            </a:schemeClr>
                          </a:solidFill>
                          <a:latin typeface="微軟正黑體 Light" panose="020B0304030504040204" pitchFamily="34" charset="-120"/>
                          <a:ea typeface="微軟正黑體 Light" panose="020B0304030504040204" pitchFamily="34" charset="-120"/>
                        </a:rPr>
                        <a:t>1</a:t>
                      </a:r>
                      <a:r>
                        <a:rPr lang="en-US" altLang="zh-TW" sz="1600" b="1" dirty="0">
                          <a:solidFill>
                            <a:schemeClr val="bg2">
                              <a:lumMod val="25000"/>
                            </a:schemeClr>
                          </a:solidFill>
                          <a:latin typeface="微軟正黑體 Light" panose="020B0304030504040204" pitchFamily="34" charset="-120"/>
                          <a:ea typeface="微軟正黑體 Light" panose="020B0304030504040204" pitchFamily="34" charset="-120"/>
                        </a:rPr>
                        <a:t>.</a:t>
                      </a:r>
                      <a:r>
                        <a:rPr lang="zh-TW" altLang="en-US" sz="1600" b="1" dirty="0">
                          <a:solidFill>
                            <a:schemeClr val="bg2">
                              <a:lumMod val="25000"/>
                            </a:schemeClr>
                          </a:solidFill>
                          <a:latin typeface="微軟正黑體 Light" panose="020B0304030504040204" pitchFamily="34" charset="-120"/>
                          <a:ea typeface="微軟正黑體 Light" panose="020B0304030504040204" pitchFamily="34" charset="-120"/>
                        </a:rPr>
                        <a:t>本契約房屋自買方完成交屋日起，或如有可歸責於買方之原因時自賣方通知交屋日起，除賣方能證明可歸責於買方或不可抗力因素外，結構部分（如：基礎、樑柱、承重牆壁、樓地板、屋頂、樓梯、擋土牆、雜項工作物涉及結構部分．．．等</a:t>
                      </a:r>
                      <a:r>
                        <a:rPr lang="en-US" altLang="zh-TW" sz="1600" b="1" dirty="0">
                          <a:solidFill>
                            <a:schemeClr val="bg2">
                              <a:lumMod val="25000"/>
                            </a:schemeClr>
                          </a:solidFill>
                          <a:latin typeface="微軟正黑體 Light" panose="020B0304030504040204" pitchFamily="34" charset="-120"/>
                          <a:ea typeface="微軟正黑體 Light" panose="020B0304030504040204" pitchFamily="34" charset="-120"/>
                        </a:rPr>
                        <a:t>)</a:t>
                      </a:r>
                      <a:r>
                        <a:rPr lang="zh-TW" altLang="en-US" sz="1600" b="1" dirty="0">
                          <a:solidFill>
                            <a:schemeClr val="bg2">
                              <a:lumMod val="25000"/>
                            </a:schemeClr>
                          </a:solidFill>
                          <a:latin typeface="微軟正黑體 Light" panose="020B0304030504040204" pitchFamily="34" charset="-120"/>
                          <a:ea typeface="微軟正黑體 Light" panose="020B0304030504040204" pitchFamily="34" charset="-120"/>
                        </a:rPr>
                        <a:t>負責保固十五年，固定建材及設備部分（如：門窗、粉刷、木地板．．．等）負責保固一年，防水保固</a:t>
                      </a:r>
                      <a:r>
                        <a:rPr lang="en-US" altLang="zh-TW" sz="1600" b="1" dirty="0">
                          <a:solidFill>
                            <a:schemeClr val="bg2">
                              <a:lumMod val="25000"/>
                            </a:schemeClr>
                          </a:solidFill>
                          <a:latin typeface="微軟正黑體 Light" panose="020B0304030504040204" pitchFamily="34" charset="-120"/>
                          <a:ea typeface="微軟正黑體 Light" panose="020B0304030504040204" pitchFamily="34" charset="-120"/>
                        </a:rPr>
                        <a:t>3</a:t>
                      </a:r>
                      <a:r>
                        <a:rPr lang="zh-TW" altLang="en-US" sz="1600" b="1" dirty="0">
                          <a:solidFill>
                            <a:schemeClr val="bg2">
                              <a:lumMod val="25000"/>
                            </a:schemeClr>
                          </a:solidFill>
                          <a:latin typeface="微軟正黑體 Light" panose="020B0304030504040204" pitchFamily="34" charset="-120"/>
                          <a:ea typeface="微軟正黑體 Light" panose="020B0304030504040204" pitchFamily="34" charset="-120"/>
                        </a:rPr>
                        <a:t>年，賣方並應於交屋時出具房屋保固服務紀錄卡予買方作為憑證。</a:t>
                      </a:r>
                      <a:endParaRPr lang="en-US" altLang="zh-TW" sz="1600" b="1" dirty="0">
                        <a:solidFill>
                          <a:schemeClr val="bg2">
                            <a:lumMod val="25000"/>
                          </a:schemeClr>
                        </a:solidFill>
                        <a:latin typeface="微軟正黑體 Light" panose="020B0304030504040204" pitchFamily="34" charset="-120"/>
                        <a:ea typeface="微軟正黑體 Light" panose="020B0304030504040204" pitchFamily="34" charset="-120"/>
                      </a:endParaRPr>
                    </a:p>
                    <a:p>
                      <a:pPr>
                        <a:spcBef>
                          <a:spcPts val="1200"/>
                        </a:spcBef>
                      </a:pPr>
                      <a:r>
                        <a:rPr lang="en-US" altLang="zh-TW" sz="1600" b="1" dirty="0">
                          <a:solidFill>
                            <a:schemeClr val="bg2">
                              <a:lumMod val="25000"/>
                            </a:schemeClr>
                          </a:solidFill>
                          <a:latin typeface="微軟正黑體 Light" panose="020B0304030504040204" pitchFamily="34" charset="-120"/>
                          <a:ea typeface="微軟正黑體 Light" panose="020B0304030504040204" pitchFamily="34" charset="-120"/>
                        </a:rPr>
                        <a:t>2.</a:t>
                      </a:r>
                      <a:r>
                        <a:rPr lang="zh-TW" altLang="en-US" sz="1600" b="1" dirty="0">
                          <a:solidFill>
                            <a:schemeClr val="bg2">
                              <a:lumMod val="25000"/>
                            </a:schemeClr>
                          </a:solidFill>
                          <a:latin typeface="微軟正黑體 Light" panose="020B0304030504040204" pitchFamily="34" charset="-120"/>
                          <a:ea typeface="微軟正黑體 Light" panose="020B0304030504040204" pitchFamily="34" charset="-120"/>
                        </a:rPr>
                        <a:t> 地、壁磚因泥作材質施作後之收縮特性會有表面部份空洞感之情況，驗收時若單片空洞感未超過</a:t>
                      </a:r>
                      <a:r>
                        <a:rPr lang="en-US" altLang="zh-TW" sz="1600" b="1" dirty="0">
                          <a:solidFill>
                            <a:schemeClr val="bg2">
                              <a:lumMod val="25000"/>
                            </a:schemeClr>
                          </a:solidFill>
                          <a:latin typeface="微軟正黑體 Light" panose="020B0304030504040204" pitchFamily="34" charset="-120"/>
                          <a:ea typeface="微軟正黑體 Light" panose="020B0304030504040204" pitchFamily="34" charset="-120"/>
                        </a:rPr>
                        <a:t>1/3</a:t>
                      </a:r>
                      <a:r>
                        <a:rPr lang="zh-TW" altLang="en-US" sz="1600" b="1" dirty="0">
                          <a:solidFill>
                            <a:schemeClr val="bg2">
                              <a:lumMod val="25000"/>
                            </a:schemeClr>
                          </a:solidFill>
                          <a:latin typeface="微軟正黑體 Light" panose="020B0304030504040204" pitchFamily="34" charset="-120"/>
                          <a:ea typeface="微軟正黑體 Light" panose="020B0304030504040204" pitchFamily="34" charset="-120"/>
                        </a:rPr>
                        <a:t>，並經賣方判定不影響使用時，不予更換。</a:t>
                      </a:r>
                    </a:p>
                    <a:p>
                      <a:endParaRPr lang="zh-TW" altLang="en-US" sz="1400" dirty="0">
                        <a:solidFill>
                          <a:schemeClr val="bg2">
                            <a:lumMod val="25000"/>
                          </a:schemeClr>
                        </a:solidFill>
                        <a:latin typeface="微軟正黑體 Light" panose="020B0304030504040204" pitchFamily="34" charset="-120"/>
                        <a:ea typeface="微軟正黑體 Light" panose="020B0304030504040204" pitchFamily="34" charset="-120"/>
                      </a:endParaRPr>
                    </a:p>
                  </a:txBody>
                  <a:tcPr>
                    <a:solidFill>
                      <a:srgbClr val="F3AA79">
                        <a:alpha val="20000"/>
                      </a:srgbClr>
                    </a:solidFill>
                  </a:tcPr>
                </a:tc>
                <a:extLst>
                  <a:ext uri="{0D108BD9-81ED-4DB2-BD59-A6C34878D82A}">
                    <a16:rowId xmlns:a16="http://schemas.microsoft.com/office/drawing/2014/main" val="3960543423"/>
                  </a:ext>
                </a:extLst>
              </a:tr>
            </a:tbl>
          </a:graphicData>
        </a:graphic>
      </p:graphicFrame>
      <p:sp>
        <p:nvSpPr>
          <p:cNvPr id="14" name="文字方塊 13">
            <a:extLst>
              <a:ext uri="{FF2B5EF4-FFF2-40B4-BE49-F238E27FC236}">
                <a16:creationId xmlns:a16="http://schemas.microsoft.com/office/drawing/2014/main" id="{328BB0B7-7BD0-2D9B-0268-BF80D67C9D6B}"/>
              </a:ext>
            </a:extLst>
          </p:cNvPr>
          <p:cNvSpPr txBox="1"/>
          <p:nvPr/>
        </p:nvSpPr>
        <p:spPr>
          <a:xfrm>
            <a:off x="4611002" y="4308822"/>
            <a:ext cx="4397524" cy="338554"/>
          </a:xfrm>
          <a:prstGeom prst="rect">
            <a:avLst/>
          </a:prstGeom>
          <a:solidFill>
            <a:srgbClr val="C3FDE7">
              <a:alpha val="65000"/>
            </a:srgbClr>
          </a:solidFill>
          <a:effectLst>
            <a:softEdge rad="114300"/>
          </a:effectLst>
        </p:spPr>
        <p:txBody>
          <a:bodyPr wrap="square" rtlCol="0">
            <a:spAutoFit/>
          </a:bodyPr>
          <a:lstStyle/>
          <a:p>
            <a:r>
              <a:rPr lang="zh-TW" altLang="en-US" sz="1600" b="1" dirty="0">
                <a:solidFill>
                  <a:srgbClr val="0070C0"/>
                </a:solidFill>
                <a:latin typeface="微軟正黑體 Light" panose="020B0304030504040204" pitchFamily="34" charset="-120"/>
                <a:ea typeface="微軟正黑體 Light" panose="020B0304030504040204" pitchFamily="34" charset="-120"/>
              </a:rPr>
              <a:t>以定型化契約條款，排除房屋瑕疵修繕等義務</a:t>
            </a:r>
          </a:p>
        </p:txBody>
      </p:sp>
      <p:sp>
        <p:nvSpPr>
          <p:cNvPr id="5" name="文字方塊 4">
            <a:extLst>
              <a:ext uri="{FF2B5EF4-FFF2-40B4-BE49-F238E27FC236}">
                <a16:creationId xmlns:a16="http://schemas.microsoft.com/office/drawing/2014/main" id="{C6E965D0-1595-BC78-0339-B6901AB679CA}"/>
              </a:ext>
            </a:extLst>
          </p:cNvPr>
          <p:cNvSpPr txBox="1"/>
          <p:nvPr/>
        </p:nvSpPr>
        <p:spPr>
          <a:xfrm>
            <a:off x="5687399" y="3651393"/>
            <a:ext cx="4397524" cy="338554"/>
          </a:xfrm>
          <a:prstGeom prst="rect">
            <a:avLst/>
          </a:prstGeom>
          <a:solidFill>
            <a:srgbClr val="C3FDE7">
              <a:alpha val="65000"/>
            </a:srgbClr>
          </a:solidFill>
          <a:effectLst>
            <a:softEdge rad="114300"/>
          </a:effectLst>
        </p:spPr>
        <p:txBody>
          <a:bodyPr wrap="square" rtlCol="0">
            <a:spAutoFit/>
          </a:bodyPr>
          <a:lstStyle/>
          <a:p>
            <a:r>
              <a:rPr lang="en-US" altLang="zh-TW" sz="1600" b="1" dirty="0">
                <a:solidFill>
                  <a:srgbClr val="0070C0"/>
                </a:solidFill>
                <a:latin typeface="微軟正黑體 Light" panose="020B0304030504040204" pitchFamily="34" charset="-120"/>
                <a:ea typeface="微軟正黑體 Light" panose="020B0304030504040204" pitchFamily="34" charset="-120"/>
              </a:rPr>
              <a:t>1.</a:t>
            </a:r>
            <a:r>
              <a:rPr lang="zh-TW" altLang="en-US" sz="1600" b="1" dirty="0">
                <a:solidFill>
                  <a:srgbClr val="0070C0"/>
                </a:solidFill>
                <a:latin typeface="微軟正黑體 Light" panose="020B0304030504040204" pitchFamily="34" charset="-120"/>
                <a:ea typeface="微軟正黑體 Light" panose="020B0304030504040204" pitchFamily="34" charset="-120"/>
              </a:rPr>
              <a:t>固定建材漏列地磚 </a:t>
            </a:r>
            <a:r>
              <a:rPr lang="en-US" altLang="zh-TW" sz="1600" b="1" dirty="0">
                <a:solidFill>
                  <a:srgbClr val="0070C0"/>
                </a:solidFill>
                <a:latin typeface="微軟正黑體 Light" panose="020B0304030504040204" pitchFamily="34" charset="-120"/>
                <a:ea typeface="微軟正黑體 Light" panose="020B0304030504040204" pitchFamily="34" charset="-120"/>
              </a:rPr>
              <a:t>2.</a:t>
            </a:r>
            <a:r>
              <a:rPr lang="zh-TW" altLang="en-US" sz="1600" b="1" dirty="0">
                <a:solidFill>
                  <a:srgbClr val="0070C0"/>
                </a:solidFill>
                <a:latin typeface="微軟正黑體 Light" panose="020B0304030504040204" pitchFamily="34" charset="-120"/>
                <a:ea typeface="微軟正黑體 Light" panose="020B0304030504040204" pitchFamily="34" charset="-120"/>
              </a:rPr>
              <a:t>防水未區分結構或設備</a:t>
            </a:r>
          </a:p>
        </p:txBody>
      </p:sp>
      <p:sp>
        <p:nvSpPr>
          <p:cNvPr id="10" name="橢圓 7">
            <a:extLst>
              <a:ext uri="{FF2B5EF4-FFF2-40B4-BE49-F238E27FC236}">
                <a16:creationId xmlns:a16="http://schemas.microsoft.com/office/drawing/2014/main" id="{D1BC6288-A847-42C4-B2C4-FEC8F96EE3A4}"/>
              </a:ext>
            </a:extLst>
          </p:cNvPr>
          <p:cNvSpPr/>
          <p:nvPr/>
        </p:nvSpPr>
        <p:spPr>
          <a:xfrm>
            <a:off x="4720237" y="3503518"/>
            <a:ext cx="1030975" cy="264965"/>
          </a:xfrm>
          <a:custGeom>
            <a:avLst/>
            <a:gdLst>
              <a:gd name="csX0" fmla="*/ 0 w 1030975"/>
              <a:gd name="csY0" fmla="*/ 132483 h 264965"/>
              <a:gd name="csX1" fmla="*/ 515488 w 1030975"/>
              <a:gd name="csY1" fmla="*/ 0 h 264965"/>
              <a:gd name="csX2" fmla="*/ 1030976 w 1030975"/>
              <a:gd name="csY2" fmla="*/ 132483 h 264965"/>
              <a:gd name="csX3" fmla="*/ 515488 w 1030975"/>
              <a:gd name="csY3" fmla="*/ 264966 h 264965"/>
              <a:gd name="csX4" fmla="*/ 0 w 1030975"/>
              <a:gd name="csY4" fmla="*/ 132483 h 264965"/>
            </a:gdLst>
            <a:ahLst/>
            <a:cxnLst>
              <a:cxn ang="0">
                <a:pos x="csX0" y="csY0"/>
              </a:cxn>
              <a:cxn ang="0">
                <a:pos x="csX1" y="csY1"/>
              </a:cxn>
              <a:cxn ang="0">
                <a:pos x="csX2" y="csY2"/>
              </a:cxn>
              <a:cxn ang="0">
                <a:pos x="csX3" y="csY3"/>
              </a:cxn>
              <a:cxn ang="0">
                <a:pos x="csX4" y="csY4"/>
              </a:cxn>
            </a:cxnLst>
            <a:rect l="l" t="t" r="r" b="b"/>
            <a:pathLst>
              <a:path w="1030975" h="264965" extrusionOk="0">
                <a:moveTo>
                  <a:pt x="0" y="132483"/>
                </a:moveTo>
                <a:cubicBezTo>
                  <a:pt x="2922" y="37338"/>
                  <a:pt x="260591" y="24005"/>
                  <a:pt x="515488" y="0"/>
                </a:cubicBezTo>
                <a:cubicBezTo>
                  <a:pt x="790391" y="-3703"/>
                  <a:pt x="1033653" y="49929"/>
                  <a:pt x="1030976" y="132483"/>
                </a:cubicBezTo>
                <a:cubicBezTo>
                  <a:pt x="1048477" y="194083"/>
                  <a:pt x="796962" y="273177"/>
                  <a:pt x="515488" y="264966"/>
                </a:cubicBezTo>
                <a:cubicBezTo>
                  <a:pt x="229037" y="270730"/>
                  <a:pt x="7801" y="198789"/>
                  <a:pt x="0" y="132483"/>
                </a:cubicBezTo>
                <a:close/>
              </a:path>
            </a:pathLst>
          </a:custGeom>
          <a:noFill/>
          <a:ln w="22225" cap="rnd">
            <a:solidFill>
              <a:srgbClr val="FF0000">
                <a:alpha val="71000"/>
              </a:srgbClr>
            </a:solidFill>
            <a:prstDash val="solid"/>
            <a:extLst>
              <a:ext uri="{C807C97D-BFC1-408E-A445-0C87EB9F89A2}">
                <ask:lineSketchStyleProps xmlns:ask="http://schemas.microsoft.com/office/drawing/2018/sketchyshapes" xmlns="" sd="4266498984">
                  <a:prstGeom prst="ellipse">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endParaRPr lang="zh-TW" altLang="en-US" sz="3200" b="1" dirty="0">
              <a:solidFill>
                <a:schemeClr val="tx1"/>
              </a:solidFill>
              <a:latin typeface="標楷體" panose="03000509000000000000" pitchFamily="65" charset="-120"/>
              <a:ea typeface="標楷體" panose="03000509000000000000" pitchFamily="65" charset="-120"/>
            </a:endParaRPr>
          </a:p>
        </p:txBody>
      </p:sp>
      <p:cxnSp>
        <p:nvCxnSpPr>
          <p:cNvPr id="7" name="直線接點 6">
            <a:extLst>
              <a:ext uri="{FF2B5EF4-FFF2-40B4-BE49-F238E27FC236}">
                <a16:creationId xmlns:a16="http://schemas.microsoft.com/office/drawing/2014/main" id="{97D2298E-F03C-4969-A896-F34169D5E473}"/>
              </a:ext>
            </a:extLst>
          </p:cNvPr>
          <p:cNvCxnSpPr/>
          <p:nvPr/>
        </p:nvCxnSpPr>
        <p:spPr>
          <a:xfrm>
            <a:off x="9070933" y="4145784"/>
            <a:ext cx="231598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12" name="圖片 11">
            <a:extLst>
              <a:ext uri="{FF2B5EF4-FFF2-40B4-BE49-F238E27FC236}">
                <a16:creationId xmlns:a16="http://schemas.microsoft.com/office/drawing/2014/main" id="{E9F3FEA3-222A-4C34-A36A-6100BE2EC8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0823" y="30388"/>
            <a:ext cx="1332181" cy="445484"/>
          </a:xfrm>
          <a:prstGeom prst="rect">
            <a:avLst/>
          </a:prstGeom>
        </p:spPr>
      </p:pic>
    </p:spTree>
    <p:extLst>
      <p:ext uri="{BB962C8B-B14F-4D97-AF65-F5344CB8AC3E}">
        <p14:creationId xmlns:p14="http://schemas.microsoft.com/office/powerpoint/2010/main" val="1473056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7C875F-F395-3FEE-0D35-4E7AAB154A44}"/>
            </a:ext>
          </a:extLst>
        </p:cNvPr>
        <p:cNvGrpSpPr/>
        <p:nvPr/>
      </p:nvGrpSpPr>
      <p:grpSpPr>
        <a:xfrm>
          <a:off x="0" y="0"/>
          <a:ext cx="0" cy="0"/>
          <a:chOff x="0" y="0"/>
          <a:chExt cx="0" cy="0"/>
        </a:xfrm>
      </p:grpSpPr>
      <p:sp>
        <p:nvSpPr>
          <p:cNvPr id="11" name="矩形 10">
            <a:extLst>
              <a:ext uri="{FF2B5EF4-FFF2-40B4-BE49-F238E27FC236}">
                <a16:creationId xmlns:a16="http://schemas.microsoft.com/office/drawing/2014/main" id="{3C95C624-4489-4E6D-9D88-A53A0152B543}"/>
              </a:ext>
            </a:extLst>
          </p:cNvPr>
          <p:cNvSpPr/>
          <p:nvPr/>
        </p:nvSpPr>
        <p:spPr>
          <a:xfrm>
            <a:off x="0" y="6627"/>
            <a:ext cx="12192000" cy="896074"/>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a:extLst>
              <a:ext uri="{FF2B5EF4-FFF2-40B4-BE49-F238E27FC236}">
                <a16:creationId xmlns:a16="http://schemas.microsoft.com/office/drawing/2014/main" id="{451D74C8-92E7-7EA6-92E0-0347A4367902}"/>
              </a:ext>
            </a:extLst>
          </p:cNvPr>
          <p:cNvSpPr>
            <a:spLocks noGrp="1"/>
          </p:cNvSpPr>
          <p:nvPr>
            <p:ph type="title"/>
          </p:nvPr>
        </p:nvSpPr>
        <p:spPr>
          <a:xfrm>
            <a:off x="349623" y="-54466"/>
            <a:ext cx="11564470" cy="1133202"/>
          </a:xfrm>
        </p:spPr>
        <p:txBody>
          <a:bodyPr>
            <a:noAutofit/>
          </a:bodyPr>
          <a:lstStyle/>
          <a:p>
            <a:r>
              <a:rPr lang="zh-TW" altLang="en-US" sz="4800" b="1" dirty="0">
                <a:solidFill>
                  <a:schemeClr val="accent1">
                    <a:lumMod val="75000"/>
                  </a:schemeClr>
                </a:solidFill>
                <a:latin typeface="微軟正黑體" panose="020B0604030504040204" pitchFamily="34" charset="-120"/>
                <a:ea typeface="微軟正黑體" panose="020B0604030504040204" pitchFamily="34" charset="-120"/>
              </a:rPr>
              <a:t>二、常見錯誤態樣</a:t>
            </a:r>
          </a:p>
        </p:txBody>
      </p:sp>
      <p:sp>
        <p:nvSpPr>
          <p:cNvPr id="9" name="矩形: 圓角 8">
            <a:extLst>
              <a:ext uri="{FF2B5EF4-FFF2-40B4-BE49-F238E27FC236}">
                <a16:creationId xmlns:a16="http://schemas.microsoft.com/office/drawing/2014/main" id="{9017FD85-AF00-0FC3-855B-5096130D2B44}"/>
              </a:ext>
            </a:extLst>
          </p:cNvPr>
          <p:cNvSpPr/>
          <p:nvPr/>
        </p:nvSpPr>
        <p:spPr>
          <a:xfrm>
            <a:off x="755650" y="999832"/>
            <a:ext cx="6299752" cy="471480"/>
          </a:xfrm>
          <a:prstGeom prst="round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zh-TW" sz="3200" b="1" dirty="0">
                <a:solidFill>
                  <a:schemeClr val="bg2">
                    <a:lumMod val="25000"/>
                  </a:schemeClr>
                </a:solidFill>
                <a:latin typeface="微軟正黑體" panose="020B0604030504040204" pitchFamily="34" charset="-120"/>
                <a:ea typeface="微軟正黑體" panose="020B0604030504040204" pitchFamily="34" charset="-120"/>
              </a:rPr>
              <a:t>18</a:t>
            </a:r>
            <a:r>
              <a:rPr lang="zh-TW" altLang="en-US" sz="3200" b="1" dirty="0">
                <a:solidFill>
                  <a:schemeClr val="bg2">
                    <a:lumMod val="25000"/>
                  </a:schemeClr>
                </a:solidFill>
                <a:latin typeface="微軟正黑體" panose="020B0604030504040204" pitchFamily="34" charset="-120"/>
                <a:ea typeface="微軟正黑體" panose="020B0604030504040204" pitchFamily="34" charset="-120"/>
              </a:rPr>
              <a:t>、貸款約定</a:t>
            </a:r>
            <a:r>
              <a:rPr lang="en-US" altLang="zh-TW" sz="3200" b="1" dirty="0">
                <a:solidFill>
                  <a:schemeClr val="bg2">
                    <a:lumMod val="25000"/>
                  </a:schemeClr>
                </a:solidFill>
                <a:latin typeface="微軟正黑體" panose="020B0604030504040204" pitchFamily="34" charset="-120"/>
                <a:ea typeface="微軟正黑體" panose="020B0604030504040204" pitchFamily="34" charset="-120"/>
              </a:rPr>
              <a:t>(part 1)</a:t>
            </a:r>
            <a:endParaRPr lang="zh-TW" altLang="en-US" sz="3200" b="1" dirty="0">
              <a:solidFill>
                <a:schemeClr val="bg2">
                  <a:lumMod val="25000"/>
                </a:schemeClr>
              </a:solidFill>
              <a:latin typeface="微軟正黑體" panose="020B0604030504040204" pitchFamily="34" charset="-120"/>
              <a:ea typeface="微軟正黑體" panose="020B0604030504040204" pitchFamily="34" charset="-120"/>
            </a:endParaRPr>
          </a:p>
        </p:txBody>
      </p:sp>
      <p:sp>
        <p:nvSpPr>
          <p:cNvPr id="3" name="投影片編號版面配置區 2">
            <a:extLst>
              <a:ext uri="{FF2B5EF4-FFF2-40B4-BE49-F238E27FC236}">
                <a16:creationId xmlns:a16="http://schemas.microsoft.com/office/drawing/2014/main" id="{95C2A75A-2507-BFC1-FE0F-D5A6C1388648}"/>
              </a:ext>
            </a:extLst>
          </p:cNvPr>
          <p:cNvSpPr>
            <a:spLocks noGrp="1"/>
          </p:cNvSpPr>
          <p:nvPr>
            <p:ph type="sldNum" sz="quarter" idx="12"/>
          </p:nvPr>
        </p:nvSpPr>
        <p:spPr/>
        <p:txBody>
          <a:bodyPr/>
          <a:lstStyle/>
          <a:p>
            <a:fld id="{AACB90C0-7538-46F1-B501-0F43F4A2C391}" type="slidenum">
              <a:rPr lang="zh-TW" altLang="en-US" smtClean="0"/>
              <a:t>22</a:t>
            </a:fld>
            <a:endParaRPr lang="zh-TW" altLang="en-US"/>
          </a:p>
        </p:txBody>
      </p:sp>
      <p:graphicFrame>
        <p:nvGraphicFramePr>
          <p:cNvPr id="4" name="表格 3">
            <a:extLst>
              <a:ext uri="{FF2B5EF4-FFF2-40B4-BE49-F238E27FC236}">
                <a16:creationId xmlns:a16="http://schemas.microsoft.com/office/drawing/2014/main" id="{FDF3F4CC-A0EA-E9A4-B8F9-0E7F2B4D91A0}"/>
              </a:ext>
            </a:extLst>
          </p:cNvPr>
          <p:cNvGraphicFramePr>
            <a:graphicFrameLocks noGrp="1"/>
          </p:cNvGraphicFramePr>
          <p:nvPr>
            <p:extLst>
              <p:ext uri="{D42A27DB-BD31-4B8C-83A1-F6EECF244321}">
                <p14:modId xmlns:p14="http://schemas.microsoft.com/office/powerpoint/2010/main" val="943298797"/>
              </p:ext>
            </p:extLst>
          </p:nvPr>
        </p:nvGraphicFramePr>
        <p:xfrm>
          <a:off x="755650" y="1568896"/>
          <a:ext cx="10883900" cy="3977640"/>
        </p:xfrm>
        <a:graphic>
          <a:graphicData uri="http://schemas.openxmlformats.org/drawingml/2006/table">
            <a:tbl>
              <a:tblPr firstRow="1" bandRow="1">
                <a:tableStyleId>{0E3FDE45-AF77-4B5C-9715-49D594BDF05E}</a:tableStyleId>
              </a:tblPr>
              <a:tblGrid>
                <a:gridCol w="1361150">
                  <a:extLst>
                    <a:ext uri="{9D8B030D-6E8A-4147-A177-3AD203B41FA5}">
                      <a16:colId xmlns:a16="http://schemas.microsoft.com/office/drawing/2014/main" val="1210806836"/>
                    </a:ext>
                  </a:extLst>
                </a:gridCol>
                <a:gridCol w="9522750">
                  <a:extLst>
                    <a:ext uri="{9D8B030D-6E8A-4147-A177-3AD203B41FA5}">
                      <a16:colId xmlns:a16="http://schemas.microsoft.com/office/drawing/2014/main" val="3596799202"/>
                    </a:ext>
                  </a:extLst>
                </a:gridCol>
              </a:tblGrid>
              <a:tr h="10016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bg2">
                              <a:lumMod val="25000"/>
                            </a:schemeClr>
                          </a:solidFill>
                          <a:latin typeface="微軟正黑體 Light" panose="020B0304030504040204" pitchFamily="34" charset="-120"/>
                          <a:ea typeface="微軟正黑體 Light" panose="020B0304030504040204" pitchFamily="34" charset="-120"/>
                        </a:rPr>
                        <a:t>應記載</a:t>
                      </a:r>
                      <a:endParaRPr lang="en-US" altLang="zh-TW" sz="1600" dirty="0">
                        <a:solidFill>
                          <a:schemeClr val="bg2">
                            <a:lumMod val="25000"/>
                          </a:schemeClr>
                        </a:solidFill>
                        <a:latin typeface="微軟正黑體 Light" panose="020B0304030504040204" pitchFamily="34" charset="-120"/>
                        <a:ea typeface="微軟正黑體 Light" panose="020B0304030504040204" pitchFamily="34" charset="-120"/>
                      </a:endParaRPr>
                    </a:p>
                  </a:txBody>
                  <a:tcPr>
                    <a:noFill/>
                  </a:tcPr>
                </a:tc>
                <a:tc>
                  <a:txBody>
                    <a:bodyPr/>
                    <a:lstStyle/>
                    <a:p>
                      <a:r>
                        <a:rPr lang="zh-TW" altLang="en-US" sz="1400" b="1" dirty="0">
                          <a:solidFill>
                            <a:schemeClr val="bg2">
                              <a:lumMod val="25000"/>
                            </a:schemeClr>
                          </a:solidFill>
                          <a:latin typeface="微軟正黑體 Light" panose="020B0304030504040204" pitchFamily="34" charset="-120"/>
                          <a:ea typeface="微軟正黑體 Light" panose="020B0304030504040204" pitchFamily="34" charset="-120"/>
                        </a:rPr>
                        <a:t>十八、貸款約定</a:t>
                      </a:r>
                    </a:p>
                    <a:p>
                      <a:pPr>
                        <a:spcBef>
                          <a:spcPts val="600"/>
                        </a:spcBef>
                      </a:pPr>
                      <a:r>
                        <a:rPr lang="zh-TW" altLang="en-US" sz="1400" b="1" dirty="0">
                          <a:solidFill>
                            <a:schemeClr val="bg2">
                              <a:lumMod val="25000"/>
                            </a:schemeClr>
                          </a:solidFill>
                          <a:latin typeface="微軟正黑體 Light" panose="020B0304030504040204" pitchFamily="34" charset="-120"/>
                          <a:ea typeface="微軟正黑體 Light" panose="020B0304030504040204" pitchFamily="34" charset="-120"/>
                        </a:rPr>
                        <a:t>（一）第七點契約總價內之部分價款新臺幣＿元整，由買方與賣方洽定之金融機構之貸款給付，由買賣雙方依約定辦妥一切貸款手續。惟買方可得較低利率或有利於買方之貸款條件時，買方有權變更貸款之金融機構，自行辦理貸款，除享有政府所舉辦之優惠貸款利率外，買方應於賣方通知辦理貸款日起二十日內辦妥對保手續，並由承貸金融機構同意將約定貸款金額撥付賣方。</a:t>
                      </a:r>
                    </a:p>
                    <a:p>
                      <a:pPr>
                        <a:spcBef>
                          <a:spcPts val="600"/>
                        </a:spcBef>
                      </a:pPr>
                      <a:r>
                        <a:rPr lang="zh-TW" altLang="en-US" sz="1400" b="1" dirty="0">
                          <a:solidFill>
                            <a:schemeClr val="bg2">
                              <a:lumMod val="25000"/>
                            </a:schemeClr>
                          </a:solidFill>
                          <a:latin typeface="微軟正黑體 Light" panose="020B0304030504040204" pitchFamily="34" charset="-120"/>
                          <a:ea typeface="微軟正黑體 Light" panose="020B0304030504040204" pitchFamily="34" charset="-120"/>
                        </a:rPr>
                        <a:t>（二）前款由賣方洽定辦理之貸款金額少於預定貸款金額，其差額依下列各目處理：</a:t>
                      </a:r>
                    </a:p>
                    <a:p>
                      <a:pPr>
                        <a:spcBef>
                          <a:spcPts val="600"/>
                        </a:spcBef>
                      </a:pPr>
                      <a:r>
                        <a:rPr lang="zh-TW" altLang="en-US" sz="1400" b="1" dirty="0">
                          <a:solidFill>
                            <a:schemeClr val="bg2">
                              <a:lumMod val="25000"/>
                            </a:schemeClr>
                          </a:solidFill>
                          <a:latin typeface="微軟正黑體 Light" panose="020B0304030504040204" pitchFamily="34" charset="-120"/>
                          <a:ea typeface="微軟正黑體 Light" panose="020B0304030504040204" pitchFamily="34" charset="-120"/>
                        </a:rPr>
                        <a:t>１、不可歸責於雙方時之處理方式如下：</a:t>
                      </a:r>
                    </a:p>
                    <a:p>
                      <a:pPr>
                        <a:spcBef>
                          <a:spcPts val="600"/>
                        </a:spcBef>
                      </a:pPr>
                      <a:r>
                        <a:rPr lang="zh-TW" altLang="en-US" sz="1400" b="1" dirty="0">
                          <a:solidFill>
                            <a:schemeClr val="bg2">
                              <a:lumMod val="25000"/>
                            </a:schemeClr>
                          </a:solidFill>
                          <a:latin typeface="微軟正黑體 Light" panose="020B0304030504040204" pitchFamily="34" charset="-120"/>
                          <a:ea typeface="微軟正黑體 Light" panose="020B0304030504040204" pitchFamily="34" charset="-120"/>
                        </a:rPr>
                        <a:t>（１）差額在預定貸款金額百分之三十以內者，賣方同意以原承諾貸款相同年限及條件由買方分期清償。</a:t>
                      </a:r>
                    </a:p>
                    <a:p>
                      <a:pPr>
                        <a:spcBef>
                          <a:spcPts val="600"/>
                        </a:spcBef>
                      </a:pPr>
                      <a:r>
                        <a:rPr lang="zh-TW" altLang="en-US" sz="1400" b="1" dirty="0">
                          <a:solidFill>
                            <a:schemeClr val="bg2">
                              <a:lumMod val="25000"/>
                            </a:schemeClr>
                          </a:solidFill>
                          <a:latin typeface="微軟正黑體 Light" panose="020B0304030504040204" pitchFamily="34" charset="-120"/>
                          <a:ea typeface="微軟正黑體 Light" panose="020B0304030504040204" pitchFamily="34" charset="-120"/>
                        </a:rPr>
                        <a:t>（２）差額超過原預定貸款金額百分之三十者，賣方同意依原承諾貸款之利率計算利息，縮短償還期限為</a:t>
                      </a:r>
                      <a:r>
                        <a:rPr lang="en-US" altLang="zh-TW" sz="1400" b="1" dirty="0">
                          <a:solidFill>
                            <a:schemeClr val="bg2">
                              <a:lumMod val="25000"/>
                            </a:schemeClr>
                          </a:solidFill>
                          <a:latin typeface="微軟正黑體 Light" panose="020B0304030504040204" pitchFamily="34" charset="-120"/>
                          <a:ea typeface="微軟正黑體 Light" panose="020B0304030504040204" pitchFamily="34" charset="-120"/>
                        </a:rPr>
                        <a:t>__</a:t>
                      </a:r>
                      <a:r>
                        <a:rPr lang="zh-TW" altLang="en-US" sz="1400" b="1" dirty="0">
                          <a:solidFill>
                            <a:schemeClr val="bg2">
                              <a:lumMod val="25000"/>
                            </a:schemeClr>
                          </a:solidFill>
                          <a:latin typeface="微軟正黑體 Light" panose="020B0304030504040204" pitchFamily="34" charset="-120"/>
                          <a:ea typeface="微軟正黑體 Light" panose="020B0304030504040204" pitchFamily="34" charset="-120"/>
                        </a:rPr>
                        <a:t>年（期間不得少於七年），由買方按月分期攤還。</a:t>
                      </a:r>
                    </a:p>
                    <a:p>
                      <a:pPr>
                        <a:spcBef>
                          <a:spcPts val="600"/>
                        </a:spcBef>
                      </a:pPr>
                      <a:r>
                        <a:rPr lang="zh-TW" altLang="en-US" sz="1400" b="1" dirty="0">
                          <a:solidFill>
                            <a:schemeClr val="bg2">
                              <a:lumMod val="25000"/>
                            </a:schemeClr>
                          </a:solidFill>
                          <a:latin typeface="微軟正黑體 Light" panose="020B0304030504040204" pitchFamily="34" charset="-120"/>
                          <a:ea typeface="微軟正黑體 Light" panose="020B0304030504040204" pitchFamily="34" charset="-120"/>
                        </a:rPr>
                        <a:t>（３）差額超過原預定貸款金額百分之三十者，買賣雙方得選擇前述方式辦理或解除契約。</a:t>
                      </a:r>
                    </a:p>
                    <a:p>
                      <a:pPr>
                        <a:spcBef>
                          <a:spcPts val="600"/>
                        </a:spcBef>
                      </a:pPr>
                      <a:r>
                        <a:rPr lang="zh-TW" altLang="en-US" sz="1400" b="1" dirty="0">
                          <a:solidFill>
                            <a:schemeClr val="bg2">
                              <a:lumMod val="25000"/>
                            </a:schemeClr>
                          </a:solidFill>
                          <a:latin typeface="微軟正黑體 Light" panose="020B0304030504040204" pitchFamily="34" charset="-120"/>
                          <a:ea typeface="微軟正黑體 Light" panose="020B0304030504040204" pitchFamily="34" charset="-120"/>
                        </a:rPr>
                        <a:t>２、可歸責於賣方時，差額部分，賣方應依原承諾貸款相同年限及條件由買方分期清償。如賣方不能補足不足額部分，買方有權解除契約。</a:t>
                      </a:r>
                    </a:p>
                    <a:p>
                      <a:pPr>
                        <a:spcBef>
                          <a:spcPts val="600"/>
                        </a:spcBef>
                      </a:pPr>
                      <a:r>
                        <a:rPr lang="zh-TW" altLang="en-US" sz="1400" b="1" dirty="0">
                          <a:solidFill>
                            <a:schemeClr val="bg2">
                              <a:lumMod val="25000"/>
                            </a:schemeClr>
                          </a:solidFill>
                          <a:latin typeface="微軟正黑體 Light" panose="020B0304030504040204" pitchFamily="34" charset="-120"/>
                          <a:ea typeface="微軟正黑體 Light" panose="020B0304030504040204" pitchFamily="34" charset="-120"/>
                        </a:rPr>
                        <a:t>３、可歸責於買方時，買方應於接獲通知之日起</a:t>
                      </a:r>
                      <a:r>
                        <a:rPr lang="en-US" altLang="zh-TW" sz="1400" b="1" dirty="0">
                          <a:solidFill>
                            <a:schemeClr val="bg2">
                              <a:lumMod val="25000"/>
                            </a:schemeClr>
                          </a:solidFill>
                          <a:latin typeface="微軟正黑體 Light" panose="020B0304030504040204" pitchFamily="34" charset="-120"/>
                          <a:ea typeface="微軟正黑體 Light" panose="020B0304030504040204" pitchFamily="34" charset="-120"/>
                        </a:rPr>
                        <a:t>__</a:t>
                      </a:r>
                      <a:r>
                        <a:rPr lang="zh-TW" altLang="en-US" sz="1400" b="1" dirty="0">
                          <a:solidFill>
                            <a:schemeClr val="bg2">
                              <a:lumMod val="25000"/>
                            </a:schemeClr>
                          </a:solidFill>
                          <a:latin typeface="微軟正黑體 Light" panose="020B0304030504040204" pitchFamily="34" charset="-120"/>
                          <a:ea typeface="微軟正黑體 Light" panose="020B0304030504040204" pitchFamily="34" charset="-120"/>
                        </a:rPr>
                        <a:t>天</a:t>
                      </a:r>
                      <a:r>
                        <a:rPr lang="en-US" altLang="zh-TW" sz="1400" b="1" dirty="0">
                          <a:solidFill>
                            <a:schemeClr val="bg2">
                              <a:lumMod val="25000"/>
                            </a:schemeClr>
                          </a:solidFill>
                          <a:latin typeface="微軟正黑體 Light" panose="020B0304030504040204" pitchFamily="34" charset="-120"/>
                          <a:ea typeface="微軟正黑體 Light" panose="020B0304030504040204" pitchFamily="34" charset="-120"/>
                        </a:rPr>
                        <a:t>(</a:t>
                      </a:r>
                      <a:r>
                        <a:rPr lang="zh-TW" altLang="en-US" sz="1400" b="1" dirty="0">
                          <a:solidFill>
                            <a:schemeClr val="bg2">
                              <a:lumMod val="25000"/>
                            </a:schemeClr>
                          </a:solidFill>
                          <a:latin typeface="微軟正黑體 Light" panose="020B0304030504040204" pitchFamily="34" charset="-120"/>
                          <a:ea typeface="微軟正黑體 Light" panose="020B0304030504040204" pitchFamily="34" charset="-120"/>
                        </a:rPr>
                        <a:t>不得少於三十天</a:t>
                      </a:r>
                      <a:r>
                        <a:rPr lang="en-US" altLang="zh-TW" sz="1400" b="1" dirty="0">
                          <a:solidFill>
                            <a:schemeClr val="bg2">
                              <a:lumMod val="25000"/>
                            </a:schemeClr>
                          </a:solidFill>
                          <a:latin typeface="微軟正黑體 Light" panose="020B0304030504040204" pitchFamily="34" charset="-120"/>
                          <a:ea typeface="微軟正黑體 Light" panose="020B0304030504040204" pitchFamily="34" charset="-120"/>
                        </a:rPr>
                        <a:t>)</a:t>
                      </a:r>
                      <a:r>
                        <a:rPr lang="zh-TW" altLang="en-US" sz="1400" b="1" dirty="0">
                          <a:solidFill>
                            <a:schemeClr val="bg2">
                              <a:lumMod val="25000"/>
                            </a:schemeClr>
                          </a:solidFill>
                          <a:latin typeface="微軟正黑體 Light" panose="020B0304030504040204" pitchFamily="34" charset="-120"/>
                          <a:ea typeface="微軟正黑體 Light" panose="020B0304030504040204" pitchFamily="34" charset="-120"/>
                        </a:rPr>
                        <a:t>內一次給付其差額或經賣方同意分期給付其差額。</a:t>
                      </a:r>
                    </a:p>
                    <a:p>
                      <a:pPr>
                        <a:spcBef>
                          <a:spcPts val="600"/>
                        </a:spcBef>
                      </a:pPr>
                      <a:r>
                        <a:rPr lang="zh-TW" altLang="en-US" sz="1400" b="1" dirty="0">
                          <a:solidFill>
                            <a:schemeClr val="bg2">
                              <a:lumMod val="25000"/>
                            </a:schemeClr>
                          </a:solidFill>
                          <a:latin typeface="微軟正黑體 Light" panose="020B0304030504040204" pitchFamily="34" charset="-120"/>
                          <a:ea typeface="微軟正黑體 Light" panose="020B0304030504040204" pitchFamily="34" charset="-120"/>
                        </a:rPr>
                        <a:t>（三）有關金融機構核撥貸款後之利息，由買方負擔。但於賣方通知之交屋日前之利息應由賣方返還買方。</a:t>
                      </a:r>
                      <a:endParaRPr lang="zh-TW" altLang="en-US" sz="1400" dirty="0">
                        <a:solidFill>
                          <a:schemeClr val="bg2">
                            <a:lumMod val="25000"/>
                          </a:schemeClr>
                        </a:solidFill>
                        <a:latin typeface="微軟正黑體 Light" panose="020B0304030504040204" pitchFamily="34" charset="-120"/>
                        <a:ea typeface="微軟正黑體 Light" panose="020B0304030504040204" pitchFamily="34" charset="-120"/>
                      </a:endParaRPr>
                    </a:p>
                  </a:txBody>
                  <a:tcPr/>
                </a:tc>
                <a:extLst>
                  <a:ext uri="{0D108BD9-81ED-4DB2-BD59-A6C34878D82A}">
                    <a16:rowId xmlns:a16="http://schemas.microsoft.com/office/drawing/2014/main" val="2340362650"/>
                  </a:ext>
                </a:extLst>
              </a:tr>
            </a:tbl>
          </a:graphicData>
        </a:graphic>
      </p:graphicFrame>
      <p:pic>
        <p:nvPicPr>
          <p:cNvPr id="10" name="圖片 9">
            <a:extLst>
              <a:ext uri="{FF2B5EF4-FFF2-40B4-BE49-F238E27FC236}">
                <a16:creationId xmlns:a16="http://schemas.microsoft.com/office/drawing/2014/main" id="{BFA0D54C-DBA9-4FAE-8561-746F84A08F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0823" y="30388"/>
            <a:ext cx="1332181" cy="445484"/>
          </a:xfrm>
          <a:prstGeom prst="rect">
            <a:avLst/>
          </a:prstGeom>
        </p:spPr>
      </p:pic>
    </p:spTree>
    <p:extLst>
      <p:ext uri="{BB962C8B-B14F-4D97-AF65-F5344CB8AC3E}">
        <p14:creationId xmlns:p14="http://schemas.microsoft.com/office/powerpoint/2010/main" val="165048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7C875F-F395-3FEE-0D35-4E7AAB154A44}"/>
            </a:ext>
          </a:extLst>
        </p:cNvPr>
        <p:cNvGrpSpPr/>
        <p:nvPr/>
      </p:nvGrpSpPr>
      <p:grpSpPr>
        <a:xfrm>
          <a:off x="0" y="0"/>
          <a:ext cx="0" cy="0"/>
          <a:chOff x="0" y="0"/>
          <a:chExt cx="0" cy="0"/>
        </a:xfrm>
      </p:grpSpPr>
      <p:sp>
        <p:nvSpPr>
          <p:cNvPr id="32" name="矩形 31">
            <a:extLst>
              <a:ext uri="{FF2B5EF4-FFF2-40B4-BE49-F238E27FC236}">
                <a16:creationId xmlns:a16="http://schemas.microsoft.com/office/drawing/2014/main" id="{2073D761-556C-483B-AF1E-4C081AF9D05C}"/>
              </a:ext>
            </a:extLst>
          </p:cNvPr>
          <p:cNvSpPr/>
          <p:nvPr/>
        </p:nvSpPr>
        <p:spPr>
          <a:xfrm>
            <a:off x="0" y="1"/>
            <a:ext cx="12192000" cy="896074"/>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a:extLst>
              <a:ext uri="{FF2B5EF4-FFF2-40B4-BE49-F238E27FC236}">
                <a16:creationId xmlns:a16="http://schemas.microsoft.com/office/drawing/2014/main" id="{451D74C8-92E7-7EA6-92E0-0347A4367902}"/>
              </a:ext>
            </a:extLst>
          </p:cNvPr>
          <p:cNvSpPr>
            <a:spLocks noGrp="1"/>
          </p:cNvSpPr>
          <p:nvPr>
            <p:ph type="title"/>
          </p:nvPr>
        </p:nvSpPr>
        <p:spPr>
          <a:xfrm>
            <a:off x="349623" y="-51859"/>
            <a:ext cx="11564470" cy="1133202"/>
          </a:xfrm>
        </p:spPr>
        <p:txBody>
          <a:bodyPr>
            <a:noAutofit/>
          </a:bodyPr>
          <a:lstStyle/>
          <a:p>
            <a:r>
              <a:rPr lang="zh-TW" altLang="en-US" sz="4800" b="1" dirty="0">
                <a:solidFill>
                  <a:schemeClr val="accent1">
                    <a:lumMod val="75000"/>
                  </a:schemeClr>
                </a:solidFill>
                <a:latin typeface="微軟正黑體" panose="020B0604030504040204" pitchFamily="34" charset="-120"/>
                <a:ea typeface="微軟正黑體" panose="020B0604030504040204" pitchFamily="34" charset="-120"/>
              </a:rPr>
              <a:t>二、常見錯誤態樣</a:t>
            </a:r>
          </a:p>
        </p:txBody>
      </p:sp>
      <p:sp>
        <p:nvSpPr>
          <p:cNvPr id="9" name="矩形: 圓角 8">
            <a:extLst>
              <a:ext uri="{FF2B5EF4-FFF2-40B4-BE49-F238E27FC236}">
                <a16:creationId xmlns:a16="http://schemas.microsoft.com/office/drawing/2014/main" id="{9017FD85-AF00-0FC3-855B-5096130D2B44}"/>
              </a:ext>
            </a:extLst>
          </p:cNvPr>
          <p:cNvSpPr/>
          <p:nvPr/>
        </p:nvSpPr>
        <p:spPr>
          <a:xfrm>
            <a:off x="755650" y="939872"/>
            <a:ext cx="6299752" cy="471480"/>
          </a:xfrm>
          <a:prstGeom prst="round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zh-TW" sz="3200" b="1" dirty="0">
                <a:solidFill>
                  <a:schemeClr val="bg2">
                    <a:lumMod val="25000"/>
                  </a:schemeClr>
                </a:solidFill>
                <a:latin typeface="微軟正黑體" panose="020B0604030504040204" pitchFamily="34" charset="-120"/>
                <a:ea typeface="微軟正黑體" panose="020B0604030504040204" pitchFamily="34" charset="-120"/>
              </a:rPr>
              <a:t>18</a:t>
            </a:r>
            <a:r>
              <a:rPr lang="zh-TW" altLang="en-US" sz="3200" b="1" dirty="0">
                <a:solidFill>
                  <a:schemeClr val="bg2">
                    <a:lumMod val="25000"/>
                  </a:schemeClr>
                </a:solidFill>
                <a:latin typeface="微軟正黑體" panose="020B0604030504040204" pitchFamily="34" charset="-120"/>
                <a:ea typeface="微軟正黑體" panose="020B0604030504040204" pitchFamily="34" charset="-120"/>
              </a:rPr>
              <a:t>、貸款約定</a:t>
            </a:r>
            <a:r>
              <a:rPr lang="en-US" altLang="zh-TW" sz="3200" b="1" dirty="0">
                <a:solidFill>
                  <a:schemeClr val="bg2">
                    <a:lumMod val="25000"/>
                  </a:schemeClr>
                </a:solidFill>
                <a:latin typeface="微軟正黑體" panose="020B0604030504040204" pitchFamily="34" charset="-120"/>
                <a:ea typeface="微軟正黑體" panose="020B0604030504040204" pitchFamily="34" charset="-120"/>
              </a:rPr>
              <a:t>(part</a:t>
            </a:r>
            <a:r>
              <a:rPr lang="zh-TW" altLang="en-US" sz="3200" b="1" dirty="0">
                <a:solidFill>
                  <a:schemeClr val="bg2">
                    <a:lumMod val="25000"/>
                  </a:schemeClr>
                </a:solidFill>
                <a:latin typeface="微軟正黑體" panose="020B0604030504040204" pitchFamily="34" charset="-120"/>
                <a:ea typeface="微軟正黑體" panose="020B0604030504040204" pitchFamily="34" charset="-120"/>
              </a:rPr>
              <a:t> </a:t>
            </a:r>
            <a:r>
              <a:rPr lang="en-US" altLang="zh-TW" sz="3200" b="1" dirty="0">
                <a:solidFill>
                  <a:schemeClr val="bg2">
                    <a:lumMod val="25000"/>
                  </a:schemeClr>
                </a:solidFill>
                <a:latin typeface="微軟正黑體" panose="020B0604030504040204" pitchFamily="34" charset="-120"/>
                <a:ea typeface="微軟正黑體" panose="020B0604030504040204" pitchFamily="34" charset="-120"/>
              </a:rPr>
              <a:t>2)</a:t>
            </a:r>
            <a:endParaRPr lang="zh-TW" altLang="en-US" sz="3200" b="1" dirty="0">
              <a:solidFill>
                <a:schemeClr val="bg2">
                  <a:lumMod val="25000"/>
                </a:schemeClr>
              </a:solidFill>
              <a:latin typeface="微軟正黑體" panose="020B0604030504040204" pitchFamily="34" charset="-120"/>
              <a:ea typeface="微軟正黑體" panose="020B0604030504040204" pitchFamily="34" charset="-120"/>
            </a:endParaRPr>
          </a:p>
        </p:txBody>
      </p:sp>
      <p:sp>
        <p:nvSpPr>
          <p:cNvPr id="3" name="投影片編號版面配置區 2">
            <a:extLst>
              <a:ext uri="{FF2B5EF4-FFF2-40B4-BE49-F238E27FC236}">
                <a16:creationId xmlns:a16="http://schemas.microsoft.com/office/drawing/2014/main" id="{95C2A75A-2507-BFC1-FE0F-D5A6C1388648}"/>
              </a:ext>
            </a:extLst>
          </p:cNvPr>
          <p:cNvSpPr>
            <a:spLocks noGrp="1"/>
          </p:cNvSpPr>
          <p:nvPr>
            <p:ph type="sldNum" sz="quarter" idx="12"/>
          </p:nvPr>
        </p:nvSpPr>
        <p:spPr/>
        <p:txBody>
          <a:bodyPr/>
          <a:lstStyle/>
          <a:p>
            <a:fld id="{AACB90C0-7538-46F1-B501-0F43F4A2C391}" type="slidenum">
              <a:rPr lang="zh-TW" altLang="en-US" smtClean="0"/>
              <a:t>23</a:t>
            </a:fld>
            <a:endParaRPr lang="zh-TW" altLang="en-US"/>
          </a:p>
        </p:txBody>
      </p:sp>
      <p:graphicFrame>
        <p:nvGraphicFramePr>
          <p:cNvPr id="4" name="表格 3">
            <a:extLst>
              <a:ext uri="{FF2B5EF4-FFF2-40B4-BE49-F238E27FC236}">
                <a16:creationId xmlns:a16="http://schemas.microsoft.com/office/drawing/2014/main" id="{FDF3F4CC-A0EA-E9A4-B8F9-0E7F2B4D91A0}"/>
              </a:ext>
            </a:extLst>
          </p:cNvPr>
          <p:cNvGraphicFramePr>
            <a:graphicFrameLocks noGrp="1"/>
          </p:cNvGraphicFramePr>
          <p:nvPr>
            <p:extLst>
              <p:ext uri="{D42A27DB-BD31-4B8C-83A1-F6EECF244321}">
                <p14:modId xmlns:p14="http://schemas.microsoft.com/office/powerpoint/2010/main" val="1181902311"/>
              </p:ext>
            </p:extLst>
          </p:nvPr>
        </p:nvGraphicFramePr>
        <p:xfrm>
          <a:off x="755650" y="1486451"/>
          <a:ext cx="10883900" cy="4206240"/>
        </p:xfrm>
        <a:graphic>
          <a:graphicData uri="http://schemas.openxmlformats.org/drawingml/2006/table">
            <a:tbl>
              <a:tblPr firstRow="1" bandRow="1">
                <a:tableStyleId>{0E3FDE45-AF77-4B5C-9715-49D594BDF05E}</a:tableStyleId>
              </a:tblPr>
              <a:tblGrid>
                <a:gridCol w="1361150">
                  <a:extLst>
                    <a:ext uri="{9D8B030D-6E8A-4147-A177-3AD203B41FA5}">
                      <a16:colId xmlns:a16="http://schemas.microsoft.com/office/drawing/2014/main" val="1210806836"/>
                    </a:ext>
                  </a:extLst>
                </a:gridCol>
                <a:gridCol w="9522750">
                  <a:extLst>
                    <a:ext uri="{9D8B030D-6E8A-4147-A177-3AD203B41FA5}">
                      <a16:colId xmlns:a16="http://schemas.microsoft.com/office/drawing/2014/main" val="3596799202"/>
                    </a:ext>
                  </a:extLst>
                </a:gridCol>
              </a:tblGrid>
              <a:tr h="7046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bg2">
                              <a:lumMod val="25000"/>
                            </a:schemeClr>
                          </a:solidFill>
                          <a:latin typeface="微軟正黑體 Light" panose="020B0304030504040204" pitchFamily="34" charset="-120"/>
                          <a:ea typeface="微軟正黑體 Light" panose="020B0304030504040204" pitchFamily="34" charset="-120"/>
                        </a:rPr>
                        <a:t>契約條款</a:t>
                      </a:r>
                    </a:p>
                    <a:p>
                      <a:endParaRPr lang="zh-TW" altLang="en-US" sz="1600" dirty="0">
                        <a:solidFill>
                          <a:schemeClr val="bg2">
                            <a:lumMod val="25000"/>
                          </a:schemeClr>
                        </a:solidFill>
                      </a:endParaRPr>
                    </a:p>
                  </a:txBody>
                  <a:tcPr>
                    <a:noFill/>
                  </a:tcPr>
                </a:tc>
                <a:tc>
                  <a:txBody>
                    <a:bodyPr/>
                    <a:lstStyle/>
                    <a:p>
                      <a:r>
                        <a:rPr lang="zh-TW" altLang="en-US" sz="1600" b="1" dirty="0">
                          <a:solidFill>
                            <a:schemeClr val="bg2">
                              <a:lumMod val="25000"/>
                            </a:schemeClr>
                          </a:solidFill>
                          <a:latin typeface="微軟正黑體 Light" panose="020B0304030504040204" pitchFamily="34" charset="-120"/>
                          <a:ea typeface="微軟正黑體 Light" panose="020B0304030504040204" pitchFamily="34" charset="-120"/>
                        </a:rPr>
                        <a:t>第</a:t>
                      </a:r>
                      <a:r>
                        <a:rPr lang="en-US" altLang="zh-TW" sz="1600" b="1" dirty="0">
                          <a:solidFill>
                            <a:schemeClr val="bg2">
                              <a:lumMod val="25000"/>
                            </a:schemeClr>
                          </a:solidFill>
                          <a:latin typeface="微軟正黑體 Light" panose="020B0304030504040204" pitchFamily="34" charset="-120"/>
                          <a:ea typeface="微軟正黑體 Light" panose="020B0304030504040204" pitchFamily="34" charset="-120"/>
                        </a:rPr>
                        <a:t>1</a:t>
                      </a:r>
                      <a:r>
                        <a:rPr lang="zh-TW" altLang="en-US" sz="1600" b="1" dirty="0">
                          <a:solidFill>
                            <a:schemeClr val="bg2">
                              <a:lumMod val="25000"/>
                            </a:schemeClr>
                          </a:solidFill>
                          <a:latin typeface="微軟正黑體 Light" panose="020B0304030504040204" pitchFamily="34" charset="-120"/>
                          <a:ea typeface="微軟正黑體 Light" panose="020B0304030504040204" pitchFamily="34" charset="-120"/>
                        </a:rPr>
                        <a:t>款：略</a:t>
                      </a:r>
                      <a:endParaRPr lang="en-US" altLang="zh-TW" sz="1600" b="1" dirty="0">
                        <a:solidFill>
                          <a:schemeClr val="bg2">
                            <a:lumMod val="25000"/>
                          </a:schemeClr>
                        </a:solidFill>
                        <a:latin typeface="微軟正黑體 Light" panose="020B0304030504040204" pitchFamily="34" charset="-120"/>
                        <a:ea typeface="微軟正黑體 Light" panose="020B0304030504040204" pitchFamily="34" charset="-120"/>
                      </a:endParaRPr>
                    </a:p>
                    <a:p>
                      <a:r>
                        <a:rPr lang="zh-TW" altLang="en-US" sz="1600" b="1" dirty="0">
                          <a:solidFill>
                            <a:schemeClr val="bg2">
                              <a:lumMod val="25000"/>
                            </a:schemeClr>
                          </a:solidFill>
                          <a:latin typeface="微軟正黑體 Light" panose="020B0304030504040204" pitchFamily="34" charset="-120"/>
                          <a:ea typeface="微軟正黑體 Light" panose="020B0304030504040204" pitchFamily="34" charset="-120"/>
                        </a:rPr>
                        <a:t>第</a:t>
                      </a:r>
                      <a:r>
                        <a:rPr lang="en-US" altLang="zh-TW" sz="1600" b="1" dirty="0">
                          <a:solidFill>
                            <a:schemeClr val="bg2">
                              <a:lumMod val="25000"/>
                            </a:schemeClr>
                          </a:solidFill>
                          <a:latin typeface="微軟正黑體 Light" panose="020B0304030504040204" pitchFamily="34" charset="-120"/>
                          <a:ea typeface="微軟正黑體 Light" panose="020B0304030504040204" pitchFamily="34" charset="-120"/>
                        </a:rPr>
                        <a:t>2</a:t>
                      </a:r>
                      <a:r>
                        <a:rPr lang="zh-TW" altLang="en-US" sz="1600" b="1" dirty="0">
                          <a:solidFill>
                            <a:schemeClr val="bg2">
                              <a:lumMod val="25000"/>
                            </a:schemeClr>
                          </a:solidFill>
                          <a:latin typeface="微軟正黑體 Light" panose="020B0304030504040204" pitchFamily="34" charset="-120"/>
                          <a:ea typeface="微軟正黑體 Light" panose="020B0304030504040204" pitchFamily="34" charset="-120"/>
                        </a:rPr>
                        <a:t>款：略</a:t>
                      </a:r>
                      <a:endParaRPr lang="en-US" altLang="zh-TW" sz="1600" b="1" dirty="0">
                        <a:solidFill>
                          <a:schemeClr val="bg2">
                            <a:lumMod val="25000"/>
                          </a:schemeClr>
                        </a:solidFill>
                        <a:latin typeface="微軟正黑體 Light" panose="020B0304030504040204" pitchFamily="34" charset="-120"/>
                        <a:ea typeface="微軟正黑體 Light" panose="020B0304030504040204" pitchFamily="34" charset="-120"/>
                      </a:endParaRPr>
                    </a:p>
                    <a:p>
                      <a:pPr marL="720725" indent="-720725"/>
                      <a:r>
                        <a:rPr lang="zh-TW" altLang="en-US" sz="1600" b="1" dirty="0">
                          <a:solidFill>
                            <a:schemeClr val="bg2">
                              <a:lumMod val="25000"/>
                            </a:schemeClr>
                          </a:solidFill>
                          <a:latin typeface="微軟正黑體 Light" panose="020B0304030504040204" pitchFamily="34" charset="-120"/>
                          <a:ea typeface="微軟正黑體 Light" panose="020B0304030504040204" pitchFamily="34" charset="-120"/>
                        </a:rPr>
                        <a:t>第</a:t>
                      </a:r>
                      <a:r>
                        <a:rPr lang="en-US" altLang="zh-TW" sz="1600" b="1" dirty="0">
                          <a:solidFill>
                            <a:schemeClr val="bg2">
                              <a:lumMod val="25000"/>
                            </a:schemeClr>
                          </a:solidFill>
                          <a:latin typeface="微軟正黑體 Light" panose="020B0304030504040204" pitchFamily="34" charset="-120"/>
                          <a:ea typeface="微軟正黑體 Light" panose="020B0304030504040204" pitchFamily="34" charset="-120"/>
                        </a:rPr>
                        <a:t>3</a:t>
                      </a:r>
                      <a:r>
                        <a:rPr lang="zh-TW" altLang="en-US" sz="1600" b="1" dirty="0">
                          <a:solidFill>
                            <a:schemeClr val="bg2">
                              <a:lumMod val="25000"/>
                            </a:schemeClr>
                          </a:solidFill>
                          <a:latin typeface="微軟正黑體 Light" panose="020B0304030504040204" pitchFamily="34" charset="-120"/>
                          <a:ea typeface="微軟正黑體 Light" panose="020B0304030504040204" pitchFamily="34" charset="-120"/>
                        </a:rPr>
                        <a:t>款：有關金融機構核撥貸款後之利息，由買方負擔。但於賣方通知交屋日前之利息應由賣方返還買方。惟因買方           藉故延遲交屋所導致之利息負擔，概由買方負擔。 </a:t>
                      </a:r>
                      <a:endParaRPr lang="en-US" altLang="zh-TW" sz="1600" b="1" dirty="0">
                        <a:solidFill>
                          <a:schemeClr val="bg2">
                            <a:lumMod val="25000"/>
                          </a:schemeClr>
                        </a:solidFill>
                        <a:latin typeface="微軟正黑體 Light" panose="020B0304030504040204" pitchFamily="34" charset="-120"/>
                        <a:ea typeface="微軟正黑體 Light" panose="020B0304030504040204" pitchFamily="34" charset="-120"/>
                      </a:endParaRPr>
                    </a:p>
                    <a:p>
                      <a:pPr marL="447675" indent="-447675">
                        <a:tabLst>
                          <a:tab pos="85725" algn="l"/>
                        </a:tabLst>
                      </a:pPr>
                      <a:r>
                        <a:rPr lang="zh-TW" altLang="en-US" sz="1600" b="1" dirty="0">
                          <a:solidFill>
                            <a:schemeClr val="bg2">
                              <a:lumMod val="25000"/>
                            </a:schemeClr>
                          </a:solidFill>
                          <a:latin typeface="微軟正黑體 Light" panose="020B0304030504040204" pitchFamily="34" charset="-120"/>
                          <a:ea typeface="微軟正黑體 Light" panose="020B0304030504040204" pitchFamily="34" charset="-120"/>
                        </a:rPr>
                        <a:t>第</a:t>
                      </a:r>
                      <a:r>
                        <a:rPr lang="en-US" altLang="zh-TW" sz="1600" b="1" dirty="0">
                          <a:solidFill>
                            <a:schemeClr val="bg2">
                              <a:lumMod val="25000"/>
                            </a:schemeClr>
                          </a:solidFill>
                          <a:latin typeface="微軟正黑體 Light" panose="020B0304030504040204" pitchFamily="34" charset="-120"/>
                          <a:ea typeface="微軟正黑體 Light" panose="020B0304030504040204" pitchFamily="34" charset="-120"/>
                        </a:rPr>
                        <a:t>4</a:t>
                      </a:r>
                      <a:r>
                        <a:rPr lang="zh-TW" altLang="en-US" sz="1600" b="1" dirty="0">
                          <a:solidFill>
                            <a:schemeClr val="bg2">
                              <a:lumMod val="25000"/>
                            </a:schemeClr>
                          </a:solidFill>
                          <a:latin typeface="微軟正黑體 Light" panose="020B0304030504040204" pitchFamily="34" charset="-120"/>
                          <a:ea typeface="微軟正黑體 Light" panose="020B0304030504040204" pitchFamily="34" charset="-120"/>
                        </a:rPr>
                        <a:t>款：貸款約定之雙方特約事項：</a:t>
                      </a:r>
                    </a:p>
                    <a:p>
                      <a:pPr marL="265113" indent="-179388">
                        <a:tabLst>
                          <a:tab pos="85725" algn="l"/>
                        </a:tabLst>
                      </a:pPr>
                      <a:r>
                        <a:rPr lang="en-US" altLang="zh-TW" sz="1600" b="1" dirty="0">
                          <a:solidFill>
                            <a:schemeClr val="bg2">
                              <a:lumMod val="25000"/>
                            </a:schemeClr>
                          </a:solidFill>
                          <a:latin typeface="微軟正黑體 Light" panose="020B0304030504040204" pitchFamily="34" charset="-120"/>
                          <a:ea typeface="微軟正黑體 Light" panose="020B0304030504040204" pitchFamily="34" charset="-120"/>
                        </a:rPr>
                        <a:t>1.</a:t>
                      </a:r>
                      <a:r>
                        <a:rPr lang="zh-TW" altLang="en-US" sz="1600" b="1" dirty="0">
                          <a:solidFill>
                            <a:schemeClr val="bg2">
                              <a:lumMod val="25000"/>
                            </a:schemeClr>
                          </a:solidFill>
                          <a:latin typeface="微軟正黑體 Light" panose="020B0304030504040204" pitchFamily="34" charset="-120"/>
                          <a:ea typeface="微軟正黑體 Light" panose="020B0304030504040204" pitchFamily="34" charset="-120"/>
                        </a:rPr>
                        <a:t> 買方自行洽定辦理貸款的金融機構，其選定的承辦區域分行須位於本房屋的所在地 （縣、市）。</a:t>
                      </a:r>
                      <a:endParaRPr lang="en-US" altLang="zh-TW" sz="1600" b="1" dirty="0">
                        <a:solidFill>
                          <a:schemeClr val="bg2">
                            <a:lumMod val="25000"/>
                          </a:schemeClr>
                        </a:solidFill>
                        <a:latin typeface="微軟正黑體 Light" panose="020B0304030504040204" pitchFamily="34" charset="-120"/>
                        <a:ea typeface="微軟正黑體 Light" panose="020B0304030504040204" pitchFamily="34" charset="-120"/>
                      </a:endParaRPr>
                    </a:p>
                    <a:p>
                      <a:pPr marL="265113" indent="-179388">
                        <a:tabLst>
                          <a:tab pos="85725" algn="l"/>
                        </a:tabLst>
                      </a:pPr>
                      <a:r>
                        <a:rPr lang="en-US" altLang="zh-TW" sz="1600" b="1" dirty="0">
                          <a:solidFill>
                            <a:schemeClr val="bg2">
                              <a:lumMod val="25000"/>
                            </a:schemeClr>
                          </a:solidFill>
                          <a:latin typeface="微軟正黑體 Light" panose="020B0304030504040204" pitchFamily="34" charset="-120"/>
                          <a:ea typeface="微軟正黑體 Light" panose="020B0304030504040204" pitchFamily="34" charset="-120"/>
                        </a:rPr>
                        <a:t>2.</a:t>
                      </a:r>
                      <a:r>
                        <a:rPr lang="zh-TW" altLang="en-US" sz="1600" b="1" dirty="0">
                          <a:solidFill>
                            <a:schemeClr val="bg2">
                              <a:lumMod val="25000"/>
                            </a:schemeClr>
                          </a:solidFill>
                          <a:latin typeface="微軟正黑體 Light" panose="020B0304030504040204" pitchFamily="34" charset="-120"/>
                          <a:ea typeface="微軟正黑體 Light" panose="020B0304030504040204" pitchFamily="34" charset="-120"/>
                        </a:rPr>
                        <a:t>買方變更貸款之金融機構自行辦理貸款，應在賣方約定的期間內告知所洽定之金融機構，如買方未能在期間內告知並完成應有的申辦作業時，經賣方催告後買方仍未能完成時，買方同意至賣方指定承作貸款的金融機構辦理貸款作業。</a:t>
                      </a:r>
                      <a:endParaRPr lang="en-US" altLang="zh-TW" sz="1600" b="1" dirty="0">
                        <a:solidFill>
                          <a:schemeClr val="bg2">
                            <a:lumMod val="25000"/>
                          </a:schemeClr>
                        </a:solidFill>
                        <a:latin typeface="微軟正黑體 Light" panose="020B0304030504040204" pitchFamily="34" charset="-120"/>
                        <a:ea typeface="微軟正黑體 Light" panose="020B0304030504040204" pitchFamily="34" charset="-120"/>
                      </a:endParaRPr>
                    </a:p>
                    <a:p>
                      <a:pPr marL="265113" indent="-179388">
                        <a:tabLst>
                          <a:tab pos="85725" algn="l"/>
                        </a:tabLst>
                      </a:pPr>
                      <a:r>
                        <a:rPr lang="en-US" altLang="zh-TW" sz="1600" b="1" dirty="0">
                          <a:solidFill>
                            <a:schemeClr val="bg2">
                              <a:lumMod val="25000"/>
                            </a:schemeClr>
                          </a:solidFill>
                          <a:latin typeface="微軟正黑體 Light" panose="020B0304030504040204" pitchFamily="34" charset="-120"/>
                          <a:ea typeface="微軟正黑體 Light" panose="020B0304030504040204" pitchFamily="34" charset="-120"/>
                        </a:rPr>
                        <a:t>3.</a:t>
                      </a:r>
                      <a:r>
                        <a:rPr lang="zh-TW" altLang="en-US" sz="1600" b="1" dirty="0">
                          <a:solidFill>
                            <a:schemeClr val="bg2">
                              <a:lumMod val="25000"/>
                            </a:schemeClr>
                          </a:solidFill>
                          <a:latin typeface="微軟正黑體 Light" panose="020B0304030504040204" pitchFamily="34" charset="-120"/>
                          <a:ea typeface="微軟正黑體 Light" panose="020B0304030504040204" pitchFamily="34" charset="-120"/>
                        </a:rPr>
                        <a:t>買方擬不辦理本條貸款或減少貸款金額者，應於賣方通知辦理產權移轉之取得稅單時，並接獲賣方通知七日內，將未貸或減貸之金額以現金或即期支票一次给付予賣方，否則應以違约處理。</a:t>
                      </a:r>
                      <a:endParaRPr lang="en-US" altLang="zh-TW" sz="1600" b="1" dirty="0">
                        <a:solidFill>
                          <a:schemeClr val="bg2">
                            <a:lumMod val="25000"/>
                          </a:schemeClr>
                        </a:solidFill>
                        <a:latin typeface="微軟正黑體 Light" panose="020B0304030504040204" pitchFamily="34" charset="-120"/>
                        <a:ea typeface="微軟正黑體 Light" panose="020B0304030504040204" pitchFamily="34" charset="-120"/>
                      </a:endParaRPr>
                    </a:p>
                    <a:p>
                      <a:pPr marL="265113" indent="-179388">
                        <a:tabLst>
                          <a:tab pos="85725" algn="l"/>
                        </a:tabLst>
                      </a:pPr>
                      <a:r>
                        <a:rPr lang="en-US" altLang="zh-TW" sz="1600" b="1" dirty="0">
                          <a:solidFill>
                            <a:schemeClr val="bg2">
                              <a:lumMod val="25000"/>
                            </a:schemeClr>
                          </a:solidFill>
                          <a:latin typeface="微軟正黑體 Light" panose="020B0304030504040204" pitchFamily="34" charset="-120"/>
                          <a:ea typeface="微軟正黑體 Light" panose="020B0304030504040204" pitchFamily="34" charset="-120"/>
                        </a:rPr>
                        <a:t>4.</a:t>
                      </a:r>
                      <a:r>
                        <a:rPr lang="zh-TW" altLang="en-US" sz="1600" b="1" dirty="0">
                          <a:solidFill>
                            <a:schemeClr val="bg2">
                              <a:lumMod val="25000"/>
                            </a:schemeClr>
                          </a:solidFill>
                          <a:latin typeface="微軟正黑體 Light" panose="020B0304030504040204" pitchFamily="34" charset="-120"/>
                          <a:ea typeface="微軟正黑體 Light" panose="020B0304030504040204" pitchFamily="34" charset="-120"/>
                        </a:rPr>
                        <a:t>買方減少貸款金額者，在未足額撥付過戶款前，需要以所訂購房屋地之產權作為擔保物，向雙方協議之金融機構設定抵押並辦理產權過戶時，賣方有權要求同時設定次順位抵押於賣方，並需於買方或買方貸款銀行給付足額過戶款時塗銷賣方次順位抵押設定，所需登記費、設定費、代書費由買方負擔。 </a:t>
                      </a:r>
                    </a:p>
                    <a:p>
                      <a:pPr marL="269875" indent="-179388">
                        <a:spcBef>
                          <a:spcPts val="0"/>
                        </a:spcBef>
                        <a:tabLst>
                          <a:tab pos="85725" algn="l"/>
                        </a:tabLst>
                      </a:pPr>
                      <a:r>
                        <a:rPr lang="en-US" altLang="zh-TW" sz="1600" b="1" dirty="0">
                          <a:solidFill>
                            <a:schemeClr val="bg2">
                              <a:lumMod val="25000"/>
                            </a:schemeClr>
                          </a:solidFill>
                          <a:latin typeface="微軟正黑體 Light" panose="020B0304030504040204" pitchFamily="34" charset="-120"/>
                          <a:ea typeface="微軟正黑體 Light" panose="020B0304030504040204" pitchFamily="34" charset="-120"/>
                        </a:rPr>
                        <a:t>5.</a:t>
                      </a:r>
                      <a:r>
                        <a:rPr lang="zh-TW" altLang="en-US" sz="1600" b="1" dirty="0">
                          <a:solidFill>
                            <a:schemeClr val="bg2">
                              <a:lumMod val="25000"/>
                            </a:schemeClr>
                          </a:solidFill>
                          <a:latin typeface="微軟正黑體 Light" panose="020B0304030504040204" pitchFamily="34" charset="-120"/>
                          <a:ea typeface="微軟正黑體 Light" panose="020B0304030504040204" pitchFamily="34" charset="-120"/>
                        </a:rPr>
                        <a:t> 因貸款手續不完備致影響產權移轉進度、交屋，賣方除以違約未繳款論外，買方另需支付自通知第一批住戶交屋日起至本戶交屋日之遲延利息（每逾一日應按貸款金額依萬分之二單利計算）予賣方 </a:t>
                      </a:r>
                    </a:p>
                    <a:p>
                      <a:endParaRPr lang="zh-TW" altLang="en-US" sz="1400" dirty="0">
                        <a:solidFill>
                          <a:schemeClr val="bg2">
                            <a:lumMod val="25000"/>
                          </a:schemeClr>
                        </a:solidFill>
                        <a:latin typeface="微軟正黑體 Light" panose="020B0304030504040204" pitchFamily="34" charset="-120"/>
                        <a:ea typeface="微軟正黑體 Light" panose="020B0304030504040204" pitchFamily="34" charset="-120"/>
                      </a:endParaRPr>
                    </a:p>
                  </a:txBody>
                  <a:tcPr>
                    <a:solidFill>
                      <a:srgbClr val="F3AA79">
                        <a:alpha val="20000"/>
                      </a:srgbClr>
                    </a:solidFill>
                  </a:tcPr>
                </a:tc>
                <a:extLst>
                  <a:ext uri="{0D108BD9-81ED-4DB2-BD59-A6C34878D82A}">
                    <a16:rowId xmlns:a16="http://schemas.microsoft.com/office/drawing/2014/main" val="3960543423"/>
                  </a:ext>
                </a:extLst>
              </a:tr>
            </a:tbl>
          </a:graphicData>
        </a:graphic>
      </p:graphicFrame>
      <p:sp>
        <p:nvSpPr>
          <p:cNvPr id="13" name="文字方塊 12">
            <a:extLst>
              <a:ext uri="{FF2B5EF4-FFF2-40B4-BE49-F238E27FC236}">
                <a16:creationId xmlns:a16="http://schemas.microsoft.com/office/drawing/2014/main" id="{167A43C4-12BF-1A17-D37E-A2B1AEC18F0A}"/>
              </a:ext>
            </a:extLst>
          </p:cNvPr>
          <p:cNvSpPr txBox="1"/>
          <p:nvPr/>
        </p:nvSpPr>
        <p:spPr>
          <a:xfrm>
            <a:off x="7244191" y="2431846"/>
            <a:ext cx="4280874" cy="338554"/>
          </a:xfrm>
          <a:prstGeom prst="rect">
            <a:avLst/>
          </a:prstGeom>
          <a:solidFill>
            <a:srgbClr val="C3FDE7">
              <a:alpha val="65000"/>
            </a:srgbClr>
          </a:solidFill>
          <a:effectLst>
            <a:softEdge rad="114300"/>
          </a:effectLst>
        </p:spPr>
        <p:txBody>
          <a:bodyPr wrap="square" rtlCol="0">
            <a:spAutoFit/>
          </a:bodyPr>
          <a:lstStyle/>
          <a:p>
            <a:r>
              <a:rPr lang="zh-TW" altLang="en-US" sz="1600" b="1" dirty="0">
                <a:solidFill>
                  <a:srgbClr val="0070C0"/>
                </a:solidFill>
                <a:latin typeface="微軟正黑體 Light" panose="020B0304030504040204" pitchFamily="34" charset="-120"/>
                <a:ea typeface="微軟正黑體 Light" panose="020B0304030504040204" pitchFamily="34" charset="-120"/>
              </a:rPr>
              <a:t>將通知</a:t>
            </a:r>
            <a:r>
              <a:rPr lang="en-US" altLang="zh-TW" sz="1600" b="1" dirty="0">
                <a:solidFill>
                  <a:srgbClr val="0070C0"/>
                </a:solidFill>
                <a:latin typeface="微軟正黑體 Light" panose="020B0304030504040204" pitchFamily="34" charset="-120"/>
                <a:ea typeface="微軟正黑體 Light" panose="020B0304030504040204" pitchFamily="34" charset="-120"/>
              </a:rPr>
              <a:t>【</a:t>
            </a:r>
            <a:r>
              <a:rPr lang="zh-TW" altLang="en-US" sz="1600" b="1" dirty="0">
                <a:solidFill>
                  <a:srgbClr val="0070C0"/>
                </a:solidFill>
                <a:latin typeface="微軟正黑體 Light" panose="020B0304030504040204" pitchFamily="34" charset="-120"/>
                <a:ea typeface="微軟正黑體 Light" panose="020B0304030504040204" pitchFamily="34" charset="-120"/>
              </a:rPr>
              <a:t>之</a:t>
            </a:r>
            <a:r>
              <a:rPr lang="en-US" altLang="zh-TW" sz="1600" b="1" dirty="0">
                <a:solidFill>
                  <a:srgbClr val="0070C0"/>
                </a:solidFill>
                <a:latin typeface="微軟正黑體 Light" panose="020B0304030504040204" pitchFamily="34" charset="-120"/>
                <a:ea typeface="微軟正黑體 Light" panose="020B0304030504040204" pitchFamily="34" charset="-120"/>
              </a:rPr>
              <a:t>】</a:t>
            </a:r>
            <a:r>
              <a:rPr lang="zh-TW" altLang="en-US" sz="1600" b="1" dirty="0">
                <a:solidFill>
                  <a:srgbClr val="0070C0"/>
                </a:solidFill>
                <a:latin typeface="微軟正黑體 Light" panose="020B0304030504040204" pitchFamily="34" charset="-120"/>
                <a:ea typeface="微軟正黑體 Light" panose="020B0304030504040204" pitchFamily="34" charset="-120"/>
              </a:rPr>
              <a:t>交屋日，約定為通知交屋日。</a:t>
            </a:r>
          </a:p>
        </p:txBody>
      </p:sp>
      <p:sp>
        <p:nvSpPr>
          <p:cNvPr id="5" name="文字方塊 4">
            <a:extLst>
              <a:ext uri="{FF2B5EF4-FFF2-40B4-BE49-F238E27FC236}">
                <a16:creationId xmlns:a16="http://schemas.microsoft.com/office/drawing/2014/main" id="{C6E965D0-1595-BC78-0339-B6901AB679CA}"/>
              </a:ext>
            </a:extLst>
          </p:cNvPr>
          <p:cNvSpPr txBox="1"/>
          <p:nvPr/>
        </p:nvSpPr>
        <p:spPr>
          <a:xfrm>
            <a:off x="3959499" y="5411452"/>
            <a:ext cx="5891479" cy="338554"/>
          </a:xfrm>
          <a:prstGeom prst="rect">
            <a:avLst/>
          </a:prstGeom>
          <a:solidFill>
            <a:srgbClr val="C3FDE7">
              <a:alpha val="65000"/>
            </a:srgbClr>
          </a:solidFill>
          <a:effectLst>
            <a:softEdge rad="114300"/>
          </a:effectLst>
        </p:spPr>
        <p:txBody>
          <a:bodyPr wrap="square" rtlCol="0">
            <a:spAutoFit/>
          </a:bodyPr>
          <a:lstStyle/>
          <a:p>
            <a:r>
              <a:rPr lang="zh-TW" altLang="en-US" sz="1600" b="1" dirty="0">
                <a:solidFill>
                  <a:srgbClr val="0070C0"/>
                </a:solidFill>
                <a:latin typeface="微軟正黑體 Light" panose="020B0304030504040204" pitchFamily="34" charset="-120"/>
                <a:ea typeface="微軟正黑體 Light" panose="020B0304030504040204" pitchFamily="34" charset="-120"/>
              </a:rPr>
              <a:t>以上各約定皆屬以定型化契約條款</a:t>
            </a:r>
            <a:r>
              <a:rPr lang="en-US" altLang="zh-TW" sz="1600" b="1" dirty="0">
                <a:solidFill>
                  <a:srgbClr val="0070C0"/>
                </a:solidFill>
                <a:latin typeface="微軟正黑體 Light" panose="020B0304030504040204" pitchFamily="34" charset="-120"/>
                <a:ea typeface="微軟正黑體 Light" panose="020B0304030504040204" pitchFamily="34" charset="-120"/>
              </a:rPr>
              <a:t>【</a:t>
            </a:r>
            <a:r>
              <a:rPr lang="zh-TW" altLang="en-US" sz="1600" b="1" dirty="0">
                <a:solidFill>
                  <a:srgbClr val="0070C0"/>
                </a:solidFill>
                <a:latin typeface="微軟正黑體 Light" panose="020B0304030504040204" pitchFamily="34" charset="-120"/>
                <a:ea typeface="微軟正黑體 Light" panose="020B0304030504040204" pitchFamily="34" charset="-120"/>
              </a:rPr>
              <a:t>新增</a:t>
            </a:r>
            <a:r>
              <a:rPr lang="en-US" altLang="zh-TW" sz="1600" b="1" dirty="0">
                <a:solidFill>
                  <a:srgbClr val="0070C0"/>
                </a:solidFill>
                <a:latin typeface="微軟正黑體 Light" panose="020B0304030504040204" pitchFamily="34" charset="-120"/>
                <a:ea typeface="微軟正黑體 Light" panose="020B0304030504040204" pitchFamily="34" charset="-120"/>
              </a:rPr>
              <a:t>】</a:t>
            </a:r>
            <a:r>
              <a:rPr lang="zh-TW" altLang="en-US" sz="1600" b="1" dirty="0">
                <a:solidFill>
                  <a:srgbClr val="0070C0"/>
                </a:solidFill>
                <a:latin typeface="微軟正黑體 Light" panose="020B0304030504040204" pitchFamily="34" charset="-120"/>
                <a:ea typeface="微軟正黑體 Light" panose="020B0304030504040204" pitchFamily="34" charset="-120"/>
              </a:rPr>
              <a:t>買方義務或違約責任</a:t>
            </a:r>
          </a:p>
        </p:txBody>
      </p:sp>
      <p:cxnSp>
        <p:nvCxnSpPr>
          <p:cNvPr id="7" name="直線接點 6">
            <a:extLst>
              <a:ext uri="{FF2B5EF4-FFF2-40B4-BE49-F238E27FC236}">
                <a16:creationId xmlns:a16="http://schemas.microsoft.com/office/drawing/2014/main" id="{AF3C6654-6903-4E41-8D94-D9C138177DC7}"/>
              </a:ext>
            </a:extLst>
          </p:cNvPr>
          <p:cNvCxnSpPr>
            <a:cxnSpLocks/>
          </p:cNvCxnSpPr>
          <p:nvPr/>
        </p:nvCxnSpPr>
        <p:spPr>
          <a:xfrm>
            <a:off x="5781600" y="2983537"/>
            <a:ext cx="401660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線接點 14">
            <a:extLst>
              <a:ext uri="{FF2B5EF4-FFF2-40B4-BE49-F238E27FC236}">
                <a16:creationId xmlns:a16="http://schemas.microsoft.com/office/drawing/2014/main" id="{B216DD1A-7AEC-4BEC-AA17-4791CE893C26}"/>
              </a:ext>
            </a:extLst>
          </p:cNvPr>
          <p:cNvCxnSpPr>
            <a:cxnSpLocks/>
          </p:cNvCxnSpPr>
          <p:nvPr/>
        </p:nvCxnSpPr>
        <p:spPr>
          <a:xfrm>
            <a:off x="6131858" y="3477558"/>
            <a:ext cx="525505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線接點 18">
            <a:extLst>
              <a:ext uri="{FF2B5EF4-FFF2-40B4-BE49-F238E27FC236}">
                <a16:creationId xmlns:a16="http://schemas.microsoft.com/office/drawing/2014/main" id="{DE2CD4D3-A559-4296-BEC3-A57DB54BF3D5}"/>
              </a:ext>
            </a:extLst>
          </p:cNvPr>
          <p:cNvCxnSpPr>
            <a:cxnSpLocks/>
          </p:cNvCxnSpPr>
          <p:nvPr/>
        </p:nvCxnSpPr>
        <p:spPr>
          <a:xfrm>
            <a:off x="8696505" y="4200239"/>
            <a:ext cx="156375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直線接點 23">
            <a:extLst>
              <a:ext uri="{FF2B5EF4-FFF2-40B4-BE49-F238E27FC236}">
                <a16:creationId xmlns:a16="http://schemas.microsoft.com/office/drawing/2014/main" id="{4F83C7E4-129E-47DD-B997-C3053F68B51B}"/>
              </a:ext>
            </a:extLst>
          </p:cNvPr>
          <p:cNvCxnSpPr>
            <a:cxnSpLocks/>
          </p:cNvCxnSpPr>
          <p:nvPr/>
        </p:nvCxnSpPr>
        <p:spPr>
          <a:xfrm>
            <a:off x="6197600" y="4693074"/>
            <a:ext cx="518931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線接點 25">
            <a:extLst>
              <a:ext uri="{FF2B5EF4-FFF2-40B4-BE49-F238E27FC236}">
                <a16:creationId xmlns:a16="http://schemas.microsoft.com/office/drawing/2014/main" id="{F2B9DEE2-01E1-415F-8A01-C7955A4948DA}"/>
              </a:ext>
            </a:extLst>
          </p:cNvPr>
          <p:cNvCxnSpPr>
            <a:cxnSpLocks/>
          </p:cNvCxnSpPr>
          <p:nvPr/>
        </p:nvCxnSpPr>
        <p:spPr>
          <a:xfrm>
            <a:off x="2432898" y="5423452"/>
            <a:ext cx="262150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直線接點 28">
            <a:extLst>
              <a:ext uri="{FF2B5EF4-FFF2-40B4-BE49-F238E27FC236}">
                <a16:creationId xmlns:a16="http://schemas.microsoft.com/office/drawing/2014/main" id="{B39F198A-F4F7-4887-B2D7-8FD7E6BB643D}"/>
              </a:ext>
            </a:extLst>
          </p:cNvPr>
          <p:cNvCxnSpPr>
            <a:cxnSpLocks/>
          </p:cNvCxnSpPr>
          <p:nvPr/>
        </p:nvCxnSpPr>
        <p:spPr>
          <a:xfrm>
            <a:off x="2501324" y="4930620"/>
            <a:ext cx="255307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31" name="圖片 30">
            <a:extLst>
              <a:ext uri="{FF2B5EF4-FFF2-40B4-BE49-F238E27FC236}">
                <a16:creationId xmlns:a16="http://schemas.microsoft.com/office/drawing/2014/main" id="{499B4033-6017-447E-88CF-42DAFCB006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0823" y="30388"/>
            <a:ext cx="1332181" cy="445484"/>
          </a:xfrm>
          <a:prstGeom prst="rect">
            <a:avLst/>
          </a:prstGeom>
        </p:spPr>
      </p:pic>
      <p:cxnSp>
        <p:nvCxnSpPr>
          <p:cNvPr id="8" name="直線接點 7">
            <a:extLst>
              <a:ext uri="{FF2B5EF4-FFF2-40B4-BE49-F238E27FC236}">
                <a16:creationId xmlns:a16="http://schemas.microsoft.com/office/drawing/2014/main" id="{89958DE3-300F-6F38-2EB0-475033CB1B2A}"/>
              </a:ext>
            </a:extLst>
          </p:cNvPr>
          <p:cNvCxnSpPr>
            <a:cxnSpLocks/>
          </p:cNvCxnSpPr>
          <p:nvPr/>
        </p:nvCxnSpPr>
        <p:spPr>
          <a:xfrm>
            <a:off x="2432898" y="3709158"/>
            <a:ext cx="273670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接點 10">
            <a:extLst>
              <a:ext uri="{FF2B5EF4-FFF2-40B4-BE49-F238E27FC236}">
                <a16:creationId xmlns:a16="http://schemas.microsoft.com/office/drawing/2014/main" id="{3E882C0E-FA94-4757-A090-A91505AF95FF}"/>
              </a:ext>
            </a:extLst>
          </p:cNvPr>
          <p:cNvCxnSpPr>
            <a:cxnSpLocks/>
          </p:cNvCxnSpPr>
          <p:nvPr/>
        </p:nvCxnSpPr>
        <p:spPr>
          <a:xfrm>
            <a:off x="9223200" y="5179852"/>
            <a:ext cx="235420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69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7C875F-F395-3FEE-0D35-4E7AAB154A44}"/>
            </a:ext>
          </a:extLst>
        </p:cNvPr>
        <p:cNvGrpSpPr/>
        <p:nvPr/>
      </p:nvGrpSpPr>
      <p:grpSpPr>
        <a:xfrm>
          <a:off x="0" y="0"/>
          <a:ext cx="0" cy="0"/>
          <a:chOff x="0" y="0"/>
          <a:chExt cx="0" cy="0"/>
        </a:xfrm>
      </p:grpSpPr>
      <p:sp>
        <p:nvSpPr>
          <p:cNvPr id="23" name="矩形 22">
            <a:extLst>
              <a:ext uri="{FF2B5EF4-FFF2-40B4-BE49-F238E27FC236}">
                <a16:creationId xmlns:a16="http://schemas.microsoft.com/office/drawing/2014/main" id="{9700D627-385F-45F2-A96C-9355D823902A}"/>
              </a:ext>
            </a:extLst>
          </p:cNvPr>
          <p:cNvSpPr/>
          <p:nvPr/>
        </p:nvSpPr>
        <p:spPr>
          <a:xfrm>
            <a:off x="0" y="1"/>
            <a:ext cx="12192000" cy="896074"/>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a:extLst>
              <a:ext uri="{FF2B5EF4-FFF2-40B4-BE49-F238E27FC236}">
                <a16:creationId xmlns:a16="http://schemas.microsoft.com/office/drawing/2014/main" id="{451D74C8-92E7-7EA6-92E0-0347A4367902}"/>
              </a:ext>
            </a:extLst>
          </p:cNvPr>
          <p:cNvSpPr>
            <a:spLocks noGrp="1"/>
          </p:cNvSpPr>
          <p:nvPr>
            <p:ph type="title"/>
          </p:nvPr>
        </p:nvSpPr>
        <p:spPr>
          <a:xfrm>
            <a:off x="349623" y="-2870"/>
            <a:ext cx="11564470" cy="1133202"/>
          </a:xfrm>
        </p:spPr>
        <p:txBody>
          <a:bodyPr>
            <a:noAutofit/>
          </a:bodyPr>
          <a:lstStyle/>
          <a:p>
            <a:r>
              <a:rPr lang="zh-TW" altLang="en-US" sz="4800" b="1" dirty="0">
                <a:solidFill>
                  <a:schemeClr val="accent1">
                    <a:lumMod val="75000"/>
                  </a:schemeClr>
                </a:solidFill>
                <a:latin typeface="微軟正黑體" panose="020B0604030504040204" pitchFamily="34" charset="-120"/>
                <a:ea typeface="微軟正黑體" panose="020B0604030504040204" pitchFamily="34" charset="-120"/>
              </a:rPr>
              <a:t>二、常見錯誤態樣</a:t>
            </a:r>
          </a:p>
        </p:txBody>
      </p:sp>
      <p:sp>
        <p:nvSpPr>
          <p:cNvPr id="9" name="矩形: 圓角 8">
            <a:extLst>
              <a:ext uri="{FF2B5EF4-FFF2-40B4-BE49-F238E27FC236}">
                <a16:creationId xmlns:a16="http://schemas.microsoft.com/office/drawing/2014/main" id="{9017FD85-AF00-0FC3-855B-5096130D2B44}"/>
              </a:ext>
            </a:extLst>
          </p:cNvPr>
          <p:cNvSpPr/>
          <p:nvPr/>
        </p:nvSpPr>
        <p:spPr>
          <a:xfrm>
            <a:off x="755650" y="999832"/>
            <a:ext cx="6299752" cy="471480"/>
          </a:xfrm>
          <a:prstGeom prst="round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zh-TW" sz="3200" b="1" dirty="0">
                <a:solidFill>
                  <a:schemeClr val="bg2">
                    <a:lumMod val="25000"/>
                  </a:schemeClr>
                </a:solidFill>
                <a:latin typeface="微軟正黑體" panose="020B0604030504040204" pitchFamily="34" charset="-120"/>
                <a:ea typeface="微軟正黑體" panose="020B0604030504040204" pitchFamily="34" charset="-120"/>
              </a:rPr>
              <a:t>19</a:t>
            </a:r>
            <a:r>
              <a:rPr lang="zh-TW" altLang="en-US" sz="3200" b="1" dirty="0">
                <a:solidFill>
                  <a:schemeClr val="bg2">
                    <a:lumMod val="25000"/>
                  </a:schemeClr>
                </a:solidFill>
                <a:latin typeface="微軟正黑體" panose="020B0604030504040204" pitchFamily="34" charset="-120"/>
                <a:ea typeface="微軟正黑體" panose="020B0604030504040204" pitchFamily="34" charset="-120"/>
              </a:rPr>
              <a:t>、貸款撥付</a:t>
            </a:r>
          </a:p>
        </p:txBody>
      </p:sp>
      <p:sp>
        <p:nvSpPr>
          <p:cNvPr id="3" name="投影片編號版面配置區 2">
            <a:extLst>
              <a:ext uri="{FF2B5EF4-FFF2-40B4-BE49-F238E27FC236}">
                <a16:creationId xmlns:a16="http://schemas.microsoft.com/office/drawing/2014/main" id="{95C2A75A-2507-BFC1-FE0F-D5A6C1388648}"/>
              </a:ext>
            </a:extLst>
          </p:cNvPr>
          <p:cNvSpPr>
            <a:spLocks noGrp="1"/>
          </p:cNvSpPr>
          <p:nvPr>
            <p:ph type="sldNum" sz="quarter" idx="12"/>
          </p:nvPr>
        </p:nvSpPr>
        <p:spPr/>
        <p:txBody>
          <a:bodyPr/>
          <a:lstStyle/>
          <a:p>
            <a:fld id="{AACB90C0-7538-46F1-B501-0F43F4A2C391}" type="slidenum">
              <a:rPr lang="zh-TW" altLang="en-US" smtClean="0"/>
              <a:t>24</a:t>
            </a:fld>
            <a:endParaRPr lang="zh-TW" altLang="en-US"/>
          </a:p>
        </p:txBody>
      </p:sp>
      <p:graphicFrame>
        <p:nvGraphicFramePr>
          <p:cNvPr id="4" name="表格 3">
            <a:extLst>
              <a:ext uri="{FF2B5EF4-FFF2-40B4-BE49-F238E27FC236}">
                <a16:creationId xmlns:a16="http://schemas.microsoft.com/office/drawing/2014/main" id="{FDF3F4CC-A0EA-E9A4-B8F9-0E7F2B4D91A0}"/>
              </a:ext>
            </a:extLst>
          </p:cNvPr>
          <p:cNvGraphicFramePr>
            <a:graphicFrameLocks noGrp="1"/>
          </p:cNvGraphicFramePr>
          <p:nvPr>
            <p:extLst>
              <p:ext uri="{D42A27DB-BD31-4B8C-83A1-F6EECF244321}">
                <p14:modId xmlns:p14="http://schemas.microsoft.com/office/powerpoint/2010/main" val="43503478"/>
              </p:ext>
            </p:extLst>
          </p:nvPr>
        </p:nvGraphicFramePr>
        <p:xfrm>
          <a:off x="755650" y="1568896"/>
          <a:ext cx="10883900" cy="4720244"/>
        </p:xfrm>
        <a:graphic>
          <a:graphicData uri="http://schemas.openxmlformats.org/drawingml/2006/table">
            <a:tbl>
              <a:tblPr firstRow="1" bandRow="1">
                <a:tableStyleId>{0E3FDE45-AF77-4B5C-9715-49D594BDF05E}</a:tableStyleId>
              </a:tblPr>
              <a:tblGrid>
                <a:gridCol w="1361150">
                  <a:extLst>
                    <a:ext uri="{9D8B030D-6E8A-4147-A177-3AD203B41FA5}">
                      <a16:colId xmlns:a16="http://schemas.microsoft.com/office/drawing/2014/main" val="1210806836"/>
                    </a:ext>
                  </a:extLst>
                </a:gridCol>
                <a:gridCol w="9522750">
                  <a:extLst>
                    <a:ext uri="{9D8B030D-6E8A-4147-A177-3AD203B41FA5}">
                      <a16:colId xmlns:a16="http://schemas.microsoft.com/office/drawing/2014/main" val="3596799202"/>
                    </a:ext>
                  </a:extLst>
                </a:gridCol>
              </a:tblGrid>
              <a:tr h="10016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bg2">
                              <a:lumMod val="25000"/>
                            </a:schemeClr>
                          </a:solidFill>
                          <a:latin typeface="微軟正黑體 Light" panose="020B0304030504040204" pitchFamily="34" charset="-120"/>
                          <a:ea typeface="微軟正黑體 Light" panose="020B0304030504040204" pitchFamily="34" charset="-120"/>
                        </a:rPr>
                        <a:t>應記載</a:t>
                      </a:r>
                      <a:endParaRPr lang="en-US" altLang="zh-TW" sz="1600" dirty="0">
                        <a:solidFill>
                          <a:schemeClr val="bg2">
                            <a:lumMod val="25000"/>
                          </a:schemeClr>
                        </a:solidFill>
                        <a:latin typeface="微軟正黑體 Light" panose="020B0304030504040204" pitchFamily="34" charset="-120"/>
                        <a:ea typeface="微軟正黑體 Light" panose="020B0304030504040204" pitchFamily="34" charset="-120"/>
                      </a:endParaRPr>
                    </a:p>
                  </a:txBody>
                  <a:tcPr>
                    <a:noFill/>
                  </a:tcPr>
                </a:tc>
                <a:tc>
                  <a:txBody>
                    <a:bodyPr/>
                    <a:lstStyle/>
                    <a:p>
                      <a:r>
                        <a:rPr lang="zh-TW" altLang="en-US" sz="1400" b="1" i="0" kern="1200" dirty="0">
                          <a:solidFill>
                            <a:schemeClr val="bg2">
                              <a:lumMod val="25000"/>
                            </a:schemeClr>
                          </a:solidFill>
                          <a:effectLst/>
                          <a:latin typeface="微軟正黑體 Light" panose="020B0304030504040204" pitchFamily="34" charset="-120"/>
                          <a:ea typeface="微軟正黑體 Light" panose="020B0304030504040204" pitchFamily="34" charset="-120"/>
                          <a:cs typeface="+mn-cs"/>
                        </a:rPr>
                        <a:t>十九、貸款撥付</a:t>
                      </a:r>
                    </a:p>
                    <a:p>
                      <a:r>
                        <a:rPr lang="zh-TW" altLang="en-US" sz="1400" b="1" i="0" kern="1200" dirty="0">
                          <a:solidFill>
                            <a:schemeClr val="bg2">
                              <a:lumMod val="25000"/>
                            </a:schemeClr>
                          </a:solidFill>
                          <a:effectLst/>
                          <a:latin typeface="微軟正黑體 Light" panose="020B0304030504040204" pitchFamily="34" charset="-120"/>
                          <a:ea typeface="微軟正黑體 Light" panose="020B0304030504040204" pitchFamily="34" charset="-120"/>
                          <a:cs typeface="+mn-cs"/>
                        </a:rPr>
                        <a:t>本契約有前點貸款約定者，於產權移轉登記完竣並由金融機構設定抵押權後，除有違反第十一點第二款、第三款或其他縱經修繕仍無法達到應有使用功能之重大瑕疵外，買方不得通知金融機構終止撥付前點貸款予賣方。</a:t>
                      </a:r>
                      <a:endParaRPr lang="zh-TW" altLang="en-US" sz="1400" b="1" dirty="0">
                        <a:solidFill>
                          <a:schemeClr val="bg2">
                            <a:lumMod val="25000"/>
                          </a:schemeClr>
                        </a:solidFill>
                        <a:latin typeface="微軟正黑體 Light" panose="020B0304030504040204" pitchFamily="34" charset="-120"/>
                        <a:ea typeface="微軟正黑體 Light" panose="020B0304030504040204" pitchFamily="34" charset="-120"/>
                      </a:endParaRPr>
                    </a:p>
                  </a:txBody>
                  <a:tcPr/>
                </a:tc>
                <a:extLst>
                  <a:ext uri="{0D108BD9-81ED-4DB2-BD59-A6C34878D82A}">
                    <a16:rowId xmlns:a16="http://schemas.microsoft.com/office/drawing/2014/main" val="2340362650"/>
                  </a:ext>
                </a:extLst>
              </a:tr>
              <a:tr h="7046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bg2">
                              <a:lumMod val="25000"/>
                            </a:schemeClr>
                          </a:solidFill>
                          <a:latin typeface="微軟正黑體 Light" panose="020B0304030504040204" pitchFamily="34" charset="-120"/>
                          <a:ea typeface="微軟正黑體 Light" panose="020B0304030504040204" pitchFamily="34" charset="-120"/>
                        </a:rPr>
                        <a:t>契約條款</a:t>
                      </a:r>
                    </a:p>
                    <a:p>
                      <a:endParaRPr lang="zh-TW" altLang="en-US" sz="1600" dirty="0">
                        <a:solidFill>
                          <a:schemeClr val="bg2">
                            <a:lumMod val="25000"/>
                          </a:schemeClr>
                        </a:solidFill>
                      </a:endParaRPr>
                    </a:p>
                  </a:txBody>
                  <a:tcPr>
                    <a:noFill/>
                  </a:tcPr>
                </a:tc>
                <a:tc>
                  <a:txBody>
                    <a:bodyPr/>
                    <a:lstStyle/>
                    <a:p>
                      <a:r>
                        <a:rPr lang="zh-TW" altLang="en-US" sz="1600" b="1" dirty="0">
                          <a:solidFill>
                            <a:schemeClr val="bg2">
                              <a:lumMod val="25000"/>
                            </a:schemeClr>
                          </a:solidFill>
                          <a:latin typeface="微軟正黑體 Light" panose="020B0304030504040204" pitchFamily="34" charset="-120"/>
                          <a:ea typeface="微軟正黑體 Light" panose="020B0304030504040204" pitchFamily="34" charset="-120"/>
                        </a:rPr>
                        <a:t>因買賣契約訂有交屋款，於所有權移轉登記完竣並由金融機關設定抵押權後，除有違反第十一條第二款、第三款或其他縱經修繕仍無法達到應有使用功能之重大瑕疵外，買方不得以驗收單上瑕疵未全部完成而通知金融機關撤銷撥款委託或中止撥付前條貸款予賣方，否則視為買方不願以所貸款項作為期款之給付，除將執行本票裁定外，買方並應支付自應撥款日至實際撥款日之遲延利息</a:t>
                      </a:r>
                      <a:r>
                        <a:rPr lang="en-US" altLang="zh-TW" sz="1600" b="1" dirty="0">
                          <a:solidFill>
                            <a:schemeClr val="bg2">
                              <a:lumMod val="25000"/>
                            </a:schemeClr>
                          </a:solidFill>
                          <a:latin typeface="微軟正黑體 Light" panose="020B0304030504040204" pitchFamily="34" charset="-120"/>
                          <a:ea typeface="微軟正黑體 Light" panose="020B0304030504040204" pitchFamily="34" charset="-120"/>
                        </a:rPr>
                        <a:t>(</a:t>
                      </a:r>
                      <a:r>
                        <a:rPr lang="zh-TW" altLang="en-US" sz="1600" b="1" dirty="0">
                          <a:solidFill>
                            <a:schemeClr val="bg2">
                              <a:lumMod val="25000"/>
                            </a:schemeClr>
                          </a:solidFill>
                          <a:latin typeface="微軟正黑體 Light" panose="020B0304030504040204" pitchFamily="34" charset="-120"/>
                          <a:ea typeface="微軟正黑體 Light" panose="020B0304030504040204" pitchFamily="34" charset="-120"/>
                        </a:rPr>
                        <a:t>依每日萬分之二單利計算</a:t>
                      </a:r>
                      <a:r>
                        <a:rPr lang="en-US" altLang="zh-TW" sz="1600" b="1" dirty="0">
                          <a:solidFill>
                            <a:schemeClr val="bg2">
                              <a:lumMod val="25000"/>
                            </a:schemeClr>
                          </a:solidFill>
                          <a:latin typeface="微軟正黑體 Light" panose="020B0304030504040204" pitchFamily="34" charset="-120"/>
                          <a:ea typeface="微軟正黑體 Light" panose="020B0304030504040204" pitchFamily="34" charset="-120"/>
                        </a:rPr>
                        <a:t>)</a:t>
                      </a:r>
                      <a:r>
                        <a:rPr lang="zh-TW" altLang="en-US" sz="1600" b="1" dirty="0">
                          <a:solidFill>
                            <a:schemeClr val="bg2">
                              <a:lumMod val="25000"/>
                            </a:schemeClr>
                          </a:solidFill>
                          <a:latin typeface="微軟正黑體 Light" panose="020B0304030504040204" pitchFamily="34" charset="-120"/>
                          <a:ea typeface="微軟正黑體 Light" panose="020B0304030504040204" pitchFamily="34" charset="-120"/>
                        </a:rPr>
                        <a:t>予賣方，買方如有違反，雙方同意依違約之處罰約定處理 。</a:t>
                      </a:r>
                      <a:endParaRPr lang="en-US" altLang="zh-TW" sz="1600" b="1" dirty="0">
                        <a:solidFill>
                          <a:schemeClr val="bg2">
                            <a:lumMod val="25000"/>
                          </a:schemeClr>
                        </a:solidFill>
                        <a:latin typeface="微軟正黑體 Light" panose="020B0304030504040204" pitchFamily="34" charset="-120"/>
                        <a:ea typeface="微軟正黑體 Light" panose="020B0304030504040204" pitchFamily="34" charset="-120"/>
                      </a:endParaRPr>
                    </a:p>
                    <a:p>
                      <a:endParaRPr lang="en-US" altLang="zh-TW" sz="1600" b="1" dirty="0">
                        <a:solidFill>
                          <a:schemeClr val="bg2">
                            <a:lumMod val="25000"/>
                          </a:schemeClr>
                        </a:solidFill>
                        <a:latin typeface="微軟正黑體 Light" panose="020B0304030504040204" pitchFamily="34" charset="-120"/>
                        <a:ea typeface="微軟正黑體 Light" panose="020B0304030504040204" pitchFamily="34" charset="-120"/>
                      </a:endParaRPr>
                    </a:p>
                    <a:p>
                      <a:r>
                        <a:rPr lang="en-US" altLang="zh-TW" sz="1600" b="1" dirty="0">
                          <a:solidFill>
                            <a:schemeClr val="bg2">
                              <a:lumMod val="25000"/>
                            </a:schemeClr>
                          </a:solidFill>
                          <a:latin typeface="微軟正黑體 Light" panose="020B0304030504040204" pitchFamily="34" charset="-120"/>
                          <a:ea typeface="微軟正黑體 Light" panose="020B0304030504040204" pitchFamily="34" charset="-120"/>
                        </a:rPr>
                        <a:t>【</a:t>
                      </a:r>
                      <a:r>
                        <a:rPr lang="zh-TW" altLang="en-US" sz="1600" b="1" dirty="0">
                          <a:solidFill>
                            <a:schemeClr val="bg2">
                              <a:lumMod val="25000"/>
                            </a:schemeClr>
                          </a:solidFill>
                          <a:latin typeface="微軟正黑體 Light" panose="020B0304030504040204" pitchFamily="34" charset="-120"/>
                          <a:ea typeface="微軟正黑體 Light" panose="020B0304030504040204" pitchFamily="34" charset="-120"/>
                        </a:rPr>
                        <a:t>附件 委辦貸款契約書</a:t>
                      </a:r>
                      <a:r>
                        <a:rPr lang="en-US" altLang="zh-TW" sz="1600" b="1" dirty="0">
                          <a:solidFill>
                            <a:schemeClr val="bg2">
                              <a:lumMod val="25000"/>
                            </a:schemeClr>
                          </a:solidFill>
                          <a:latin typeface="微軟正黑體 Light" panose="020B0304030504040204" pitchFamily="34" charset="-120"/>
                          <a:ea typeface="微軟正黑體 Light" panose="020B0304030504040204" pitchFamily="34" charset="-120"/>
                        </a:rPr>
                        <a:t>】</a:t>
                      </a:r>
                    </a:p>
                    <a:p>
                      <a:r>
                        <a:rPr lang="zh-TW" altLang="en-US" sz="1600" b="1" dirty="0">
                          <a:solidFill>
                            <a:schemeClr val="bg2">
                              <a:lumMod val="25000"/>
                            </a:schemeClr>
                          </a:solidFill>
                          <a:latin typeface="微軟正黑體 Light" panose="020B0304030504040204" pitchFamily="34" charset="-120"/>
                          <a:ea typeface="微軟正黑體 Light" panose="020B0304030504040204" pitchFamily="34" charset="-120"/>
                        </a:rPr>
                        <a:t>由於本項貸款乃賣方未取得全數買賣價金之下，先將房屋所有權移轉予買方供其貸款以給付買方對賣方之債務，買賣雙方特此無條件同意於地政士完成抵押設定登記程序，並將撥款所需文件送抵承貸金融機構後，該金融機構無庸通知買方即得逕為撥款程序。 </a:t>
                      </a:r>
                    </a:p>
                    <a:p>
                      <a:endParaRPr lang="en-US" altLang="zh-TW" sz="1600" b="1" dirty="0">
                        <a:solidFill>
                          <a:schemeClr val="bg2">
                            <a:lumMod val="25000"/>
                          </a:schemeClr>
                        </a:solidFill>
                        <a:latin typeface="微軟正黑體 Light" panose="020B0304030504040204" pitchFamily="34" charset="-120"/>
                        <a:ea typeface="微軟正黑體 Light" panose="020B0304030504040204"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1" dirty="0">
                          <a:solidFill>
                            <a:schemeClr val="bg2">
                              <a:lumMod val="25000"/>
                            </a:schemeClr>
                          </a:solidFill>
                          <a:latin typeface="微軟正黑體 Light" panose="020B0304030504040204" pitchFamily="34" charset="-120"/>
                          <a:ea typeface="微軟正黑體 Light" panose="020B0304030504040204" pitchFamily="34" charset="-120"/>
                        </a:rPr>
                        <a:t>由於本項貸款乃賣方未取得全數買賣價金之下，先將房屋所有權移轉予買方供其貸款以給付買方對賣方之債務，買賣雙方特此無條件同意於地政士完成抵押設定登記程序，並將撥款所需文件送抵承貸金融機構後，買方不得以任何理由通知或終止金融機構撥款程序 。</a:t>
                      </a:r>
                    </a:p>
                    <a:p>
                      <a:endParaRPr lang="zh-TW" altLang="en-US" sz="1400" b="0" dirty="0">
                        <a:solidFill>
                          <a:schemeClr val="bg2">
                            <a:lumMod val="25000"/>
                          </a:schemeClr>
                        </a:solidFill>
                        <a:latin typeface="微軟正黑體 Light" panose="020B0304030504040204" pitchFamily="34" charset="-120"/>
                        <a:ea typeface="微軟正黑體 Light" panose="020B0304030504040204" pitchFamily="34" charset="-120"/>
                      </a:endParaRPr>
                    </a:p>
                  </a:txBody>
                  <a:tcPr>
                    <a:solidFill>
                      <a:srgbClr val="F3AA79">
                        <a:alpha val="20000"/>
                      </a:srgbClr>
                    </a:solidFill>
                  </a:tcPr>
                </a:tc>
                <a:extLst>
                  <a:ext uri="{0D108BD9-81ED-4DB2-BD59-A6C34878D82A}">
                    <a16:rowId xmlns:a16="http://schemas.microsoft.com/office/drawing/2014/main" val="3960543423"/>
                  </a:ext>
                </a:extLst>
              </a:tr>
            </a:tbl>
          </a:graphicData>
        </a:graphic>
      </p:graphicFrame>
      <p:sp>
        <p:nvSpPr>
          <p:cNvPr id="5" name="文字方塊 4">
            <a:extLst>
              <a:ext uri="{FF2B5EF4-FFF2-40B4-BE49-F238E27FC236}">
                <a16:creationId xmlns:a16="http://schemas.microsoft.com/office/drawing/2014/main" id="{C6E965D0-1595-BC78-0339-B6901AB679CA}"/>
              </a:ext>
            </a:extLst>
          </p:cNvPr>
          <p:cNvSpPr txBox="1"/>
          <p:nvPr/>
        </p:nvSpPr>
        <p:spPr>
          <a:xfrm>
            <a:off x="7158172" y="3625609"/>
            <a:ext cx="3947378" cy="646331"/>
          </a:xfrm>
          <a:prstGeom prst="rect">
            <a:avLst/>
          </a:prstGeom>
          <a:solidFill>
            <a:srgbClr val="C3FDE7">
              <a:alpha val="65000"/>
            </a:srgbClr>
          </a:solidFill>
          <a:effectLst>
            <a:softEdge rad="114300"/>
          </a:effectLst>
        </p:spPr>
        <p:txBody>
          <a:bodyPr wrap="square" rtlCol="0">
            <a:spAutoFit/>
          </a:bodyPr>
          <a:lstStyle/>
          <a:p>
            <a:r>
              <a:rPr lang="zh-TW" altLang="en-US" dirty="0">
                <a:solidFill>
                  <a:srgbClr val="0070C0"/>
                </a:solidFill>
                <a:latin typeface="微軟正黑體 Light" panose="020B0304030504040204" pitchFamily="34" charset="-120"/>
                <a:ea typeface="微軟正黑體 Light" panose="020B0304030504040204" pitchFamily="34" charset="-120"/>
              </a:rPr>
              <a:t>以定型化契約條款，新增買方之違約責任</a:t>
            </a:r>
          </a:p>
        </p:txBody>
      </p:sp>
      <p:cxnSp>
        <p:nvCxnSpPr>
          <p:cNvPr id="7" name="直線接點 6">
            <a:extLst>
              <a:ext uri="{FF2B5EF4-FFF2-40B4-BE49-F238E27FC236}">
                <a16:creationId xmlns:a16="http://schemas.microsoft.com/office/drawing/2014/main" id="{1064A6E2-7735-4E6B-ABB7-18C9EAD2B343}"/>
              </a:ext>
            </a:extLst>
          </p:cNvPr>
          <p:cNvCxnSpPr>
            <a:cxnSpLocks/>
          </p:cNvCxnSpPr>
          <p:nvPr/>
        </p:nvCxnSpPr>
        <p:spPr>
          <a:xfrm>
            <a:off x="2645140" y="3833236"/>
            <a:ext cx="43043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接點 11">
            <a:extLst>
              <a:ext uri="{FF2B5EF4-FFF2-40B4-BE49-F238E27FC236}">
                <a16:creationId xmlns:a16="http://schemas.microsoft.com/office/drawing/2014/main" id="{5834C4AC-C0FB-45B3-878E-6EC9AA137E01}"/>
              </a:ext>
            </a:extLst>
          </p:cNvPr>
          <p:cNvCxnSpPr>
            <a:cxnSpLocks/>
          </p:cNvCxnSpPr>
          <p:nvPr/>
        </p:nvCxnSpPr>
        <p:spPr>
          <a:xfrm>
            <a:off x="3004653" y="5052810"/>
            <a:ext cx="373734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線接點 17">
            <a:extLst>
              <a:ext uri="{FF2B5EF4-FFF2-40B4-BE49-F238E27FC236}">
                <a16:creationId xmlns:a16="http://schemas.microsoft.com/office/drawing/2014/main" id="{DCC13BB5-F2C6-4652-B273-C0485908AE61}"/>
              </a:ext>
            </a:extLst>
          </p:cNvPr>
          <p:cNvCxnSpPr>
            <a:cxnSpLocks/>
          </p:cNvCxnSpPr>
          <p:nvPr/>
        </p:nvCxnSpPr>
        <p:spPr>
          <a:xfrm>
            <a:off x="2796773" y="6024549"/>
            <a:ext cx="445895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文字方塊 19">
            <a:extLst>
              <a:ext uri="{FF2B5EF4-FFF2-40B4-BE49-F238E27FC236}">
                <a16:creationId xmlns:a16="http://schemas.microsoft.com/office/drawing/2014/main" id="{361DC054-BABE-4203-BDD9-904885B9F08E}"/>
              </a:ext>
            </a:extLst>
          </p:cNvPr>
          <p:cNvSpPr txBox="1"/>
          <p:nvPr/>
        </p:nvSpPr>
        <p:spPr>
          <a:xfrm>
            <a:off x="5330825" y="6048572"/>
            <a:ext cx="6559550" cy="369332"/>
          </a:xfrm>
          <a:prstGeom prst="rect">
            <a:avLst/>
          </a:prstGeom>
          <a:solidFill>
            <a:srgbClr val="C3FDE7">
              <a:alpha val="65000"/>
            </a:srgbClr>
          </a:solidFill>
          <a:effectLst>
            <a:softEdge rad="114300"/>
          </a:effectLst>
        </p:spPr>
        <p:txBody>
          <a:bodyPr wrap="square" rtlCol="0">
            <a:spAutoFit/>
          </a:bodyPr>
          <a:lstStyle/>
          <a:p>
            <a:r>
              <a:rPr lang="zh-TW" altLang="en-US" dirty="0">
                <a:solidFill>
                  <a:srgbClr val="0070C0"/>
                </a:solidFill>
                <a:latin typeface="微軟正黑體 Light" panose="020B0304030504040204" pitchFamily="34" charset="-120"/>
                <a:ea typeface="微軟正黑體 Light" panose="020B0304030504040204" pitchFamily="34" charset="-120"/>
              </a:rPr>
              <a:t>以定型化契約條款，排除買方因重大瑕疵得終止撥款之權利</a:t>
            </a:r>
          </a:p>
        </p:txBody>
      </p:sp>
      <p:pic>
        <p:nvPicPr>
          <p:cNvPr id="22" name="圖片 21">
            <a:extLst>
              <a:ext uri="{FF2B5EF4-FFF2-40B4-BE49-F238E27FC236}">
                <a16:creationId xmlns:a16="http://schemas.microsoft.com/office/drawing/2014/main" id="{E1181B24-F430-4421-BDED-8990D9CDAF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0823" y="30388"/>
            <a:ext cx="1332181" cy="445484"/>
          </a:xfrm>
          <a:prstGeom prst="rect">
            <a:avLst/>
          </a:prstGeom>
        </p:spPr>
      </p:pic>
    </p:spTree>
    <p:extLst>
      <p:ext uri="{BB962C8B-B14F-4D97-AF65-F5344CB8AC3E}">
        <p14:creationId xmlns:p14="http://schemas.microsoft.com/office/powerpoint/2010/main" val="2169161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7C875F-F395-3FEE-0D35-4E7AAB154A44}"/>
            </a:ext>
          </a:extLst>
        </p:cNvPr>
        <p:cNvGrpSpPr/>
        <p:nvPr/>
      </p:nvGrpSpPr>
      <p:grpSpPr>
        <a:xfrm>
          <a:off x="0" y="0"/>
          <a:ext cx="0" cy="0"/>
          <a:chOff x="0" y="0"/>
          <a:chExt cx="0" cy="0"/>
        </a:xfrm>
      </p:grpSpPr>
      <p:sp>
        <p:nvSpPr>
          <p:cNvPr id="17" name="矩形 16">
            <a:extLst>
              <a:ext uri="{FF2B5EF4-FFF2-40B4-BE49-F238E27FC236}">
                <a16:creationId xmlns:a16="http://schemas.microsoft.com/office/drawing/2014/main" id="{C5D21FE2-0BDD-44D1-844E-567297B1A5BD}"/>
              </a:ext>
            </a:extLst>
          </p:cNvPr>
          <p:cNvSpPr/>
          <p:nvPr/>
        </p:nvSpPr>
        <p:spPr>
          <a:xfrm>
            <a:off x="0" y="6627"/>
            <a:ext cx="12192000" cy="896074"/>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a:extLst>
              <a:ext uri="{FF2B5EF4-FFF2-40B4-BE49-F238E27FC236}">
                <a16:creationId xmlns:a16="http://schemas.microsoft.com/office/drawing/2014/main" id="{451D74C8-92E7-7EA6-92E0-0347A4367902}"/>
              </a:ext>
            </a:extLst>
          </p:cNvPr>
          <p:cNvSpPr>
            <a:spLocks noGrp="1"/>
          </p:cNvSpPr>
          <p:nvPr>
            <p:ph type="title"/>
          </p:nvPr>
        </p:nvSpPr>
        <p:spPr>
          <a:xfrm>
            <a:off x="349623" y="-45776"/>
            <a:ext cx="11564470" cy="1133202"/>
          </a:xfrm>
        </p:spPr>
        <p:txBody>
          <a:bodyPr>
            <a:noAutofit/>
          </a:bodyPr>
          <a:lstStyle/>
          <a:p>
            <a:r>
              <a:rPr lang="zh-TW" altLang="en-US" sz="4800" b="1" dirty="0">
                <a:solidFill>
                  <a:schemeClr val="accent1">
                    <a:lumMod val="75000"/>
                  </a:schemeClr>
                </a:solidFill>
                <a:latin typeface="微軟正黑體" panose="020B0604030504040204" pitchFamily="34" charset="-120"/>
                <a:ea typeface="微軟正黑體" panose="020B0604030504040204" pitchFamily="34" charset="-120"/>
              </a:rPr>
              <a:t>二、常見錯誤態樣</a:t>
            </a:r>
          </a:p>
        </p:txBody>
      </p:sp>
      <p:sp>
        <p:nvSpPr>
          <p:cNvPr id="9" name="矩形: 圓角 8">
            <a:extLst>
              <a:ext uri="{FF2B5EF4-FFF2-40B4-BE49-F238E27FC236}">
                <a16:creationId xmlns:a16="http://schemas.microsoft.com/office/drawing/2014/main" id="{9017FD85-AF00-0FC3-855B-5096130D2B44}"/>
              </a:ext>
            </a:extLst>
          </p:cNvPr>
          <p:cNvSpPr/>
          <p:nvPr/>
        </p:nvSpPr>
        <p:spPr>
          <a:xfrm>
            <a:off x="755650" y="1443777"/>
            <a:ext cx="6299752" cy="471480"/>
          </a:xfrm>
          <a:prstGeom prst="round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zh-TW" sz="3200" b="1" dirty="0">
                <a:solidFill>
                  <a:schemeClr val="bg2">
                    <a:lumMod val="25000"/>
                  </a:schemeClr>
                </a:solidFill>
                <a:latin typeface="微軟正黑體" panose="020B0604030504040204" pitchFamily="34" charset="-120"/>
                <a:ea typeface="微軟正黑體" panose="020B0604030504040204" pitchFamily="34" charset="-120"/>
              </a:rPr>
              <a:t>23</a:t>
            </a:r>
            <a:r>
              <a:rPr lang="zh-TW" altLang="en-US" sz="3200" b="1" dirty="0">
                <a:solidFill>
                  <a:schemeClr val="bg2">
                    <a:lumMod val="25000"/>
                  </a:schemeClr>
                </a:solidFill>
                <a:latin typeface="微軟正黑體" panose="020B0604030504040204" pitchFamily="34" charset="-120"/>
                <a:ea typeface="微軟正黑體" panose="020B0604030504040204" pitchFamily="34" charset="-120"/>
              </a:rPr>
              <a:t>、賣方之瑕疵擔保責任</a:t>
            </a:r>
          </a:p>
        </p:txBody>
      </p:sp>
      <p:sp>
        <p:nvSpPr>
          <p:cNvPr id="3" name="投影片編號版面配置區 2">
            <a:extLst>
              <a:ext uri="{FF2B5EF4-FFF2-40B4-BE49-F238E27FC236}">
                <a16:creationId xmlns:a16="http://schemas.microsoft.com/office/drawing/2014/main" id="{95C2A75A-2507-BFC1-FE0F-D5A6C1388648}"/>
              </a:ext>
            </a:extLst>
          </p:cNvPr>
          <p:cNvSpPr>
            <a:spLocks noGrp="1"/>
          </p:cNvSpPr>
          <p:nvPr>
            <p:ph type="sldNum" sz="quarter" idx="12"/>
          </p:nvPr>
        </p:nvSpPr>
        <p:spPr/>
        <p:txBody>
          <a:bodyPr/>
          <a:lstStyle/>
          <a:p>
            <a:fld id="{AACB90C0-7538-46F1-B501-0F43F4A2C391}" type="slidenum">
              <a:rPr lang="zh-TW" altLang="en-US" smtClean="0"/>
              <a:t>25</a:t>
            </a:fld>
            <a:endParaRPr lang="zh-TW" altLang="en-US"/>
          </a:p>
        </p:txBody>
      </p:sp>
      <p:graphicFrame>
        <p:nvGraphicFramePr>
          <p:cNvPr id="4" name="表格 3">
            <a:extLst>
              <a:ext uri="{FF2B5EF4-FFF2-40B4-BE49-F238E27FC236}">
                <a16:creationId xmlns:a16="http://schemas.microsoft.com/office/drawing/2014/main" id="{FDF3F4CC-A0EA-E9A4-B8F9-0E7F2B4D91A0}"/>
              </a:ext>
            </a:extLst>
          </p:cNvPr>
          <p:cNvGraphicFramePr>
            <a:graphicFrameLocks noGrp="1"/>
          </p:cNvGraphicFramePr>
          <p:nvPr>
            <p:extLst>
              <p:ext uri="{D42A27DB-BD31-4B8C-83A1-F6EECF244321}">
                <p14:modId xmlns:p14="http://schemas.microsoft.com/office/powerpoint/2010/main" val="3407759680"/>
              </p:ext>
            </p:extLst>
          </p:nvPr>
        </p:nvGraphicFramePr>
        <p:xfrm>
          <a:off x="755650" y="2012841"/>
          <a:ext cx="10883900" cy="3611880"/>
        </p:xfrm>
        <a:graphic>
          <a:graphicData uri="http://schemas.openxmlformats.org/drawingml/2006/table">
            <a:tbl>
              <a:tblPr firstRow="1" bandRow="1">
                <a:tableStyleId>{0E3FDE45-AF77-4B5C-9715-49D594BDF05E}</a:tableStyleId>
              </a:tblPr>
              <a:tblGrid>
                <a:gridCol w="1361150">
                  <a:extLst>
                    <a:ext uri="{9D8B030D-6E8A-4147-A177-3AD203B41FA5}">
                      <a16:colId xmlns:a16="http://schemas.microsoft.com/office/drawing/2014/main" val="1210806836"/>
                    </a:ext>
                  </a:extLst>
                </a:gridCol>
                <a:gridCol w="9522750">
                  <a:extLst>
                    <a:ext uri="{9D8B030D-6E8A-4147-A177-3AD203B41FA5}">
                      <a16:colId xmlns:a16="http://schemas.microsoft.com/office/drawing/2014/main" val="3596799202"/>
                    </a:ext>
                  </a:extLst>
                </a:gridCol>
              </a:tblGrid>
              <a:tr h="10016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bg2">
                              <a:lumMod val="25000"/>
                            </a:schemeClr>
                          </a:solidFill>
                          <a:latin typeface="微軟正黑體 Light" panose="020B0304030504040204" pitchFamily="34" charset="-120"/>
                          <a:ea typeface="微軟正黑體 Light" panose="020B0304030504040204" pitchFamily="34" charset="-120"/>
                        </a:rPr>
                        <a:t>應記載</a:t>
                      </a:r>
                      <a:endParaRPr lang="en-US" altLang="zh-TW" sz="1600" dirty="0">
                        <a:solidFill>
                          <a:schemeClr val="bg2">
                            <a:lumMod val="25000"/>
                          </a:schemeClr>
                        </a:solidFill>
                        <a:latin typeface="微軟正黑體 Light" panose="020B0304030504040204" pitchFamily="34" charset="-120"/>
                        <a:ea typeface="微軟正黑體 Light" panose="020B0304030504040204" pitchFamily="34" charset="-120"/>
                      </a:endParaRPr>
                    </a:p>
                  </a:txBody>
                  <a:tcPr>
                    <a:noFill/>
                  </a:tcPr>
                </a:tc>
                <a:tc>
                  <a:txBody>
                    <a:bodyPr/>
                    <a:lstStyle/>
                    <a:p>
                      <a:r>
                        <a:rPr lang="zh-TW" altLang="en-US" sz="1400" b="1" i="0" kern="1200" dirty="0">
                          <a:solidFill>
                            <a:schemeClr val="bg2">
                              <a:lumMod val="25000"/>
                            </a:schemeClr>
                          </a:solidFill>
                          <a:effectLst/>
                          <a:latin typeface="微軟正黑體 Light" panose="020B0304030504040204" pitchFamily="34" charset="-120"/>
                          <a:ea typeface="微軟正黑體 Light" panose="020B0304030504040204" pitchFamily="34" charset="-120"/>
                          <a:cs typeface="+mn-cs"/>
                        </a:rPr>
                        <a:t>二十三、賣方之瑕疵擔保責任</a:t>
                      </a:r>
                    </a:p>
                    <a:p>
                      <a:r>
                        <a:rPr lang="zh-TW" altLang="en-US" sz="1400" b="1" i="0" kern="1200" dirty="0">
                          <a:solidFill>
                            <a:schemeClr val="bg2">
                              <a:lumMod val="25000"/>
                            </a:schemeClr>
                          </a:solidFill>
                          <a:effectLst/>
                          <a:latin typeface="微軟正黑體 Light" panose="020B0304030504040204" pitchFamily="34" charset="-120"/>
                          <a:ea typeface="微軟正黑體 Light" panose="020B0304030504040204" pitchFamily="34" charset="-120"/>
                          <a:cs typeface="+mn-cs"/>
                        </a:rPr>
                        <a:t>（一）賣方保證產權清楚，絕無一物數賣、無權占有他人土地、承攬人依民法第五百十三條行使法定抵押權或設定他項權利等情事之一；如有上述情形，賣方應於本預售屋交屋日或其他約定之期日＿前負責排除、塗銷之。但本契約有利於買方者，從其約定。</a:t>
                      </a:r>
                    </a:p>
                    <a:p>
                      <a:r>
                        <a:rPr lang="zh-TW" altLang="en-US" sz="1400" b="1" i="0" kern="1200" dirty="0">
                          <a:solidFill>
                            <a:schemeClr val="bg2">
                              <a:lumMod val="25000"/>
                            </a:schemeClr>
                          </a:solidFill>
                          <a:effectLst/>
                          <a:latin typeface="微軟正黑體 Light" panose="020B0304030504040204" pitchFamily="34" charset="-120"/>
                          <a:ea typeface="微軟正黑體 Light" panose="020B0304030504040204" pitchFamily="34" charset="-120"/>
                          <a:cs typeface="+mn-cs"/>
                        </a:rPr>
                        <a:t>（二）有關本契約標的物之瑕疵擔保責任，悉依民法及其他有關法令規定辦理。</a:t>
                      </a:r>
                      <a:endParaRPr lang="zh-TW" altLang="en-US" sz="1400" b="1" dirty="0">
                        <a:solidFill>
                          <a:schemeClr val="bg2">
                            <a:lumMod val="25000"/>
                          </a:schemeClr>
                        </a:solidFill>
                        <a:latin typeface="微軟正黑體 Light" panose="020B0304030504040204" pitchFamily="34" charset="-120"/>
                        <a:ea typeface="微軟正黑體 Light" panose="020B0304030504040204" pitchFamily="34" charset="-120"/>
                      </a:endParaRPr>
                    </a:p>
                  </a:txBody>
                  <a:tcPr/>
                </a:tc>
                <a:extLst>
                  <a:ext uri="{0D108BD9-81ED-4DB2-BD59-A6C34878D82A}">
                    <a16:rowId xmlns:a16="http://schemas.microsoft.com/office/drawing/2014/main" val="2340362650"/>
                  </a:ext>
                </a:extLst>
              </a:tr>
              <a:tr h="7046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bg2">
                              <a:lumMod val="25000"/>
                            </a:schemeClr>
                          </a:solidFill>
                          <a:latin typeface="微軟正黑體 Light" panose="020B0304030504040204" pitchFamily="34" charset="-120"/>
                          <a:ea typeface="微軟正黑體 Light" panose="020B0304030504040204" pitchFamily="34" charset="-120"/>
                        </a:rPr>
                        <a:t>契約條款</a:t>
                      </a:r>
                    </a:p>
                    <a:p>
                      <a:endParaRPr lang="zh-TW" altLang="en-US" sz="1600" dirty="0">
                        <a:solidFill>
                          <a:schemeClr val="bg2">
                            <a:lumMod val="25000"/>
                          </a:schemeClr>
                        </a:solidFill>
                      </a:endParaRPr>
                    </a:p>
                  </a:txBody>
                  <a:tcPr>
                    <a:noFill/>
                  </a:tcPr>
                </a:tc>
                <a:tc>
                  <a:txBody>
                    <a:bodyPr/>
                    <a:lstStyle/>
                    <a:p>
                      <a:r>
                        <a:rPr lang="zh-TW" altLang="en-US" sz="1600" b="1" i="0" kern="1200" dirty="0">
                          <a:solidFill>
                            <a:schemeClr val="bg2">
                              <a:lumMod val="25000"/>
                            </a:schemeClr>
                          </a:solidFill>
                          <a:effectLst/>
                          <a:latin typeface="微軟正黑體 Light" panose="020B0304030504040204" pitchFamily="34" charset="-120"/>
                          <a:ea typeface="微軟正黑體 Light" panose="020B0304030504040204" pitchFamily="34" charset="-120"/>
                          <a:cs typeface="+mn-cs"/>
                        </a:rPr>
                        <a:t>二十三、賣方之瑕疵擔保責任</a:t>
                      </a:r>
                    </a:p>
                    <a:p>
                      <a:pPr marL="449263" indent="-449263"/>
                      <a:r>
                        <a:rPr lang="zh-TW" altLang="en-US" sz="1600" b="1" i="0" kern="1200" dirty="0">
                          <a:solidFill>
                            <a:schemeClr val="bg2">
                              <a:lumMod val="25000"/>
                            </a:schemeClr>
                          </a:solidFill>
                          <a:effectLst/>
                          <a:latin typeface="微軟正黑體 Light" panose="020B0304030504040204" pitchFamily="34" charset="-120"/>
                          <a:ea typeface="微軟正黑體 Light" panose="020B0304030504040204" pitchFamily="34" charset="-120"/>
                          <a:cs typeface="+mn-cs"/>
                        </a:rPr>
                        <a:t>（一）賣方保證產權清楚，絕無一物數賣或無權占有他人土地。訂約後如有上述糾紛致影響買方權利時，買方得定相當期限催告賣方解決 ，倘逾期賣方仍不解決時，買方得解除本契約，雙方並同意依違約之處罰規定處理。</a:t>
                      </a:r>
                      <a:endParaRPr lang="en-US" altLang="zh-TW" sz="1600" b="1" i="0" kern="1200" dirty="0">
                        <a:solidFill>
                          <a:schemeClr val="bg2">
                            <a:lumMod val="25000"/>
                          </a:schemeClr>
                        </a:solidFill>
                        <a:effectLst/>
                        <a:latin typeface="微軟正黑體 Light" panose="020B0304030504040204" pitchFamily="34" charset="-120"/>
                        <a:ea typeface="微軟正黑體 Light" panose="020B0304030504040204" pitchFamily="34" charset="-120"/>
                        <a:cs typeface="+mn-cs"/>
                      </a:endParaRPr>
                    </a:p>
                    <a:p>
                      <a:pPr>
                        <a:spcBef>
                          <a:spcPts val="600"/>
                        </a:spcBef>
                      </a:pPr>
                      <a:r>
                        <a:rPr lang="zh-TW" altLang="en-US" sz="1600" b="1" i="0" kern="1200" dirty="0">
                          <a:solidFill>
                            <a:schemeClr val="bg2">
                              <a:lumMod val="25000"/>
                            </a:schemeClr>
                          </a:solidFill>
                          <a:effectLst/>
                          <a:latin typeface="微軟正黑體 Light" panose="020B0304030504040204" pitchFamily="34" charset="-120"/>
                          <a:ea typeface="微軟正黑體 Light" panose="020B0304030504040204" pitchFamily="34" charset="-120"/>
                          <a:cs typeface="+mn-cs"/>
                        </a:rPr>
                        <a:t>（二）有關本契約標的物之瑕疵擔保責任，悉依民法及其他有關法令規定辦理。</a:t>
                      </a:r>
                      <a:endParaRPr lang="en-US" altLang="zh-TW" sz="1600" b="1" i="0" kern="1200" dirty="0">
                        <a:solidFill>
                          <a:schemeClr val="bg2">
                            <a:lumMod val="25000"/>
                          </a:schemeClr>
                        </a:solidFill>
                        <a:effectLst/>
                        <a:latin typeface="微軟正黑體 Light" panose="020B0304030504040204" pitchFamily="34" charset="-120"/>
                        <a:ea typeface="微軟正黑體 Light" panose="020B0304030504040204" pitchFamily="34" charset="-120"/>
                        <a:cs typeface="+mn-cs"/>
                      </a:endParaRPr>
                    </a:p>
                    <a:p>
                      <a:pPr marL="539750" indent="-539750">
                        <a:spcBef>
                          <a:spcPts val="600"/>
                        </a:spcBef>
                      </a:pPr>
                      <a:r>
                        <a:rPr lang="zh-TW" altLang="en-US" sz="1600" b="1" i="0" kern="1200" dirty="0">
                          <a:solidFill>
                            <a:schemeClr val="bg2">
                              <a:lumMod val="25000"/>
                            </a:schemeClr>
                          </a:solidFill>
                          <a:effectLst/>
                          <a:latin typeface="微軟正黑體 Light" panose="020B0304030504040204" pitchFamily="34" charset="-120"/>
                          <a:ea typeface="微軟正黑體 Light" panose="020B0304030504040204" pitchFamily="34" charset="-120"/>
                          <a:cs typeface="+mn-cs"/>
                        </a:rPr>
                        <a:t>（三）買方不將本契約取得之權利質借予第三人，若有違反而致本案買方購買之不動產經法院查封或假扣押時，買方應負責排除並賠償賣方因此所受之損害，若有違反以違約論。</a:t>
                      </a:r>
                      <a:endParaRPr lang="en-US" altLang="zh-TW" sz="1600" b="1" dirty="0">
                        <a:solidFill>
                          <a:schemeClr val="bg2">
                            <a:lumMod val="25000"/>
                          </a:schemeClr>
                        </a:solidFill>
                        <a:latin typeface="微軟正黑體 Light" panose="020B0304030504040204" pitchFamily="34" charset="-120"/>
                        <a:ea typeface="微軟正黑體 Light" panose="020B0304030504040204" pitchFamily="34" charset="-120"/>
                      </a:endParaRPr>
                    </a:p>
                    <a:p>
                      <a:pPr>
                        <a:spcBef>
                          <a:spcPts val="600"/>
                        </a:spcBef>
                      </a:pPr>
                      <a:endParaRPr lang="zh-TW" altLang="en-US" sz="1400" dirty="0">
                        <a:solidFill>
                          <a:schemeClr val="bg2">
                            <a:lumMod val="25000"/>
                          </a:schemeClr>
                        </a:solidFill>
                        <a:latin typeface="微軟正黑體 Light" panose="020B0304030504040204" pitchFamily="34" charset="-120"/>
                        <a:ea typeface="微軟正黑體 Light" panose="020B0304030504040204" pitchFamily="34" charset="-120"/>
                      </a:endParaRPr>
                    </a:p>
                    <a:p>
                      <a:endParaRPr lang="zh-TW" altLang="en-US" sz="1400" dirty="0">
                        <a:solidFill>
                          <a:schemeClr val="bg2">
                            <a:lumMod val="25000"/>
                          </a:schemeClr>
                        </a:solidFill>
                        <a:latin typeface="微軟正黑體 Light" panose="020B0304030504040204" pitchFamily="34" charset="-120"/>
                        <a:ea typeface="微軟正黑體 Light" panose="020B0304030504040204" pitchFamily="34" charset="-120"/>
                      </a:endParaRPr>
                    </a:p>
                  </a:txBody>
                  <a:tcPr>
                    <a:solidFill>
                      <a:srgbClr val="F3AA79">
                        <a:alpha val="20000"/>
                      </a:srgbClr>
                    </a:solidFill>
                  </a:tcPr>
                </a:tc>
                <a:extLst>
                  <a:ext uri="{0D108BD9-81ED-4DB2-BD59-A6C34878D82A}">
                    <a16:rowId xmlns:a16="http://schemas.microsoft.com/office/drawing/2014/main" val="3960543423"/>
                  </a:ext>
                </a:extLst>
              </a:tr>
            </a:tbl>
          </a:graphicData>
        </a:graphic>
      </p:graphicFrame>
      <p:sp>
        <p:nvSpPr>
          <p:cNvPr id="5" name="文字方塊 4">
            <a:extLst>
              <a:ext uri="{FF2B5EF4-FFF2-40B4-BE49-F238E27FC236}">
                <a16:creationId xmlns:a16="http://schemas.microsoft.com/office/drawing/2014/main" id="{C6E965D0-1595-BC78-0339-B6901AB679CA}"/>
              </a:ext>
            </a:extLst>
          </p:cNvPr>
          <p:cNvSpPr txBox="1"/>
          <p:nvPr/>
        </p:nvSpPr>
        <p:spPr>
          <a:xfrm>
            <a:off x="6469381" y="5149707"/>
            <a:ext cx="4587239" cy="369332"/>
          </a:xfrm>
          <a:prstGeom prst="rect">
            <a:avLst/>
          </a:prstGeom>
          <a:solidFill>
            <a:srgbClr val="C3FDE7">
              <a:alpha val="65000"/>
            </a:srgbClr>
          </a:solidFill>
          <a:effectLst>
            <a:softEdge rad="114300"/>
          </a:effectLst>
        </p:spPr>
        <p:txBody>
          <a:bodyPr wrap="square" rtlCol="0">
            <a:spAutoFit/>
          </a:bodyPr>
          <a:lstStyle/>
          <a:p>
            <a:r>
              <a:rPr lang="zh-TW" altLang="en-US" b="1" dirty="0">
                <a:solidFill>
                  <a:srgbClr val="0070C0"/>
                </a:solidFill>
                <a:latin typeface="微軟正黑體 Light" panose="020B0304030504040204" pitchFamily="34" charset="-120"/>
                <a:ea typeface="微軟正黑體 Light" panose="020B0304030504040204" pitchFamily="34" charset="-120"/>
              </a:rPr>
              <a:t>以定型化契約條款，新增應記載所無之限制</a:t>
            </a:r>
          </a:p>
        </p:txBody>
      </p:sp>
      <p:cxnSp>
        <p:nvCxnSpPr>
          <p:cNvPr id="12" name="直線接點 11">
            <a:extLst>
              <a:ext uri="{FF2B5EF4-FFF2-40B4-BE49-F238E27FC236}">
                <a16:creationId xmlns:a16="http://schemas.microsoft.com/office/drawing/2014/main" id="{8F454050-C0E1-49B9-807C-D3F6ED26CAA3}"/>
              </a:ext>
            </a:extLst>
          </p:cNvPr>
          <p:cNvCxnSpPr>
            <a:cxnSpLocks/>
          </p:cNvCxnSpPr>
          <p:nvPr/>
        </p:nvCxnSpPr>
        <p:spPr>
          <a:xfrm>
            <a:off x="2668249" y="3949209"/>
            <a:ext cx="198757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線接點 14">
            <a:extLst>
              <a:ext uri="{FF2B5EF4-FFF2-40B4-BE49-F238E27FC236}">
                <a16:creationId xmlns:a16="http://schemas.microsoft.com/office/drawing/2014/main" id="{BC56EBA2-D124-4AF1-8337-72115F78028B}"/>
              </a:ext>
            </a:extLst>
          </p:cNvPr>
          <p:cNvCxnSpPr>
            <a:cxnSpLocks/>
          </p:cNvCxnSpPr>
          <p:nvPr/>
        </p:nvCxnSpPr>
        <p:spPr>
          <a:xfrm>
            <a:off x="8016240" y="5060230"/>
            <a:ext cx="125726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16" name="圖片 15">
            <a:extLst>
              <a:ext uri="{FF2B5EF4-FFF2-40B4-BE49-F238E27FC236}">
                <a16:creationId xmlns:a16="http://schemas.microsoft.com/office/drawing/2014/main" id="{6C22529D-5895-4AF6-9941-B8BB659F60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2808" y="27110"/>
            <a:ext cx="1341984" cy="448762"/>
          </a:xfrm>
          <a:prstGeom prst="rect">
            <a:avLst/>
          </a:prstGeom>
        </p:spPr>
      </p:pic>
      <p:pic>
        <p:nvPicPr>
          <p:cNvPr id="11" name="圖片 10">
            <a:extLst>
              <a:ext uri="{FF2B5EF4-FFF2-40B4-BE49-F238E27FC236}">
                <a16:creationId xmlns:a16="http://schemas.microsoft.com/office/drawing/2014/main" id="{EB605C61-BF8F-420B-A480-2F27EE832A42}"/>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5615" b="89941" l="9961" r="89941">
                        <a14:foregroundMark x1="63916" y1="6787" x2="63916" y2="6787"/>
                        <a14:foregroundMark x1="62451" y1="5615" x2="62451" y2="5615"/>
                      </a14:backgroundRemoval>
                    </a14:imgEffect>
                  </a14:imgLayer>
                </a14:imgProps>
              </a:ext>
              <a:ext uri="{28A0092B-C50C-407E-A947-70E740481C1C}">
                <a14:useLocalDpi xmlns:a14="http://schemas.microsoft.com/office/drawing/2010/main" val="0"/>
              </a:ext>
            </a:extLst>
          </a:blip>
          <a:stretch>
            <a:fillRect/>
          </a:stretch>
        </p:blipFill>
        <p:spPr>
          <a:xfrm flipH="1">
            <a:off x="349623" y="4515468"/>
            <a:ext cx="1945586" cy="1945586"/>
          </a:xfrm>
          <a:prstGeom prst="rect">
            <a:avLst/>
          </a:prstGeom>
        </p:spPr>
      </p:pic>
    </p:spTree>
    <p:extLst>
      <p:ext uri="{BB962C8B-B14F-4D97-AF65-F5344CB8AC3E}">
        <p14:creationId xmlns:p14="http://schemas.microsoft.com/office/powerpoint/2010/main" val="12475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7C875F-F395-3FEE-0D35-4E7AAB154A44}"/>
            </a:ext>
          </a:extLst>
        </p:cNvPr>
        <p:cNvGrpSpPr/>
        <p:nvPr/>
      </p:nvGrpSpPr>
      <p:grpSpPr>
        <a:xfrm>
          <a:off x="0" y="0"/>
          <a:ext cx="0" cy="0"/>
          <a:chOff x="0" y="0"/>
          <a:chExt cx="0" cy="0"/>
        </a:xfrm>
      </p:grpSpPr>
      <p:sp>
        <p:nvSpPr>
          <p:cNvPr id="16" name="矩形 15">
            <a:extLst>
              <a:ext uri="{FF2B5EF4-FFF2-40B4-BE49-F238E27FC236}">
                <a16:creationId xmlns:a16="http://schemas.microsoft.com/office/drawing/2014/main" id="{EC878FEE-B7D2-4801-B35E-F37D2C64D47D}"/>
              </a:ext>
            </a:extLst>
          </p:cNvPr>
          <p:cNvSpPr/>
          <p:nvPr/>
        </p:nvSpPr>
        <p:spPr>
          <a:xfrm>
            <a:off x="0" y="1"/>
            <a:ext cx="12192000" cy="896074"/>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a:extLst>
              <a:ext uri="{FF2B5EF4-FFF2-40B4-BE49-F238E27FC236}">
                <a16:creationId xmlns:a16="http://schemas.microsoft.com/office/drawing/2014/main" id="{451D74C8-92E7-7EA6-92E0-0347A4367902}"/>
              </a:ext>
            </a:extLst>
          </p:cNvPr>
          <p:cNvSpPr>
            <a:spLocks noGrp="1"/>
          </p:cNvSpPr>
          <p:nvPr>
            <p:ph type="title"/>
          </p:nvPr>
        </p:nvSpPr>
        <p:spPr>
          <a:xfrm>
            <a:off x="349623" y="-10365"/>
            <a:ext cx="11564470" cy="1133202"/>
          </a:xfrm>
        </p:spPr>
        <p:txBody>
          <a:bodyPr>
            <a:noAutofit/>
          </a:bodyPr>
          <a:lstStyle/>
          <a:p>
            <a:r>
              <a:rPr lang="zh-TW" altLang="en-US" sz="4800" b="1" dirty="0">
                <a:solidFill>
                  <a:schemeClr val="accent1">
                    <a:lumMod val="75000"/>
                  </a:schemeClr>
                </a:solidFill>
                <a:latin typeface="微軟正黑體" panose="020B0604030504040204" pitchFamily="34" charset="-120"/>
                <a:ea typeface="微軟正黑體" panose="020B0604030504040204" pitchFamily="34" charset="-120"/>
              </a:rPr>
              <a:t>二、常見錯誤態樣</a:t>
            </a:r>
          </a:p>
        </p:txBody>
      </p:sp>
      <p:sp>
        <p:nvSpPr>
          <p:cNvPr id="9" name="矩形: 圓角 8">
            <a:extLst>
              <a:ext uri="{FF2B5EF4-FFF2-40B4-BE49-F238E27FC236}">
                <a16:creationId xmlns:a16="http://schemas.microsoft.com/office/drawing/2014/main" id="{9017FD85-AF00-0FC3-855B-5096130D2B44}"/>
              </a:ext>
            </a:extLst>
          </p:cNvPr>
          <p:cNvSpPr/>
          <p:nvPr/>
        </p:nvSpPr>
        <p:spPr>
          <a:xfrm>
            <a:off x="755650" y="999832"/>
            <a:ext cx="3584002" cy="471480"/>
          </a:xfrm>
          <a:prstGeom prst="round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zh-TW" sz="3200" b="1" dirty="0">
                <a:solidFill>
                  <a:schemeClr val="bg2">
                    <a:lumMod val="25000"/>
                  </a:schemeClr>
                </a:solidFill>
                <a:latin typeface="微軟正黑體" panose="020B0604030504040204" pitchFamily="34" charset="-120"/>
                <a:ea typeface="微軟正黑體" panose="020B0604030504040204" pitchFamily="34" charset="-120"/>
              </a:rPr>
              <a:t>24</a:t>
            </a:r>
            <a:r>
              <a:rPr lang="zh-TW" altLang="en-US" sz="3200" b="1" dirty="0">
                <a:solidFill>
                  <a:schemeClr val="bg2">
                    <a:lumMod val="25000"/>
                  </a:schemeClr>
                </a:solidFill>
                <a:latin typeface="微軟正黑體" panose="020B0604030504040204" pitchFamily="34" charset="-120"/>
                <a:ea typeface="微軟正黑體" panose="020B0604030504040204" pitchFamily="34" charset="-120"/>
              </a:rPr>
              <a:t>、違約之處罰</a:t>
            </a:r>
          </a:p>
        </p:txBody>
      </p:sp>
      <p:sp>
        <p:nvSpPr>
          <p:cNvPr id="3" name="投影片編號版面配置區 2">
            <a:extLst>
              <a:ext uri="{FF2B5EF4-FFF2-40B4-BE49-F238E27FC236}">
                <a16:creationId xmlns:a16="http://schemas.microsoft.com/office/drawing/2014/main" id="{95C2A75A-2507-BFC1-FE0F-D5A6C1388648}"/>
              </a:ext>
            </a:extLst>
          </p:cNvPr>
          <p:cNvSpPr>
            <a:spLocks noGrp="1"/>
          </p:cNvSpPr>
          <p:nvPr>
            <p:ph type="sldNum" sz="quarter" idx="12"/>
          </p:nvPr>
        </p:nvSpPr>
        <p:spPr/>
        <p:txBody>
          <a:bodyPr/>
          <a:lstStyle/>
          <a:p>
            <a:fld id="{AACB90C0-7538-46F1-B501-0F43F4A2C391}" type="slidenum">
              <a:rPr lang="zh-TW" altLang="en-US" smtClean="0"/>
              <a:t>26</a:t>
            </a:fld>
            <a:endParaRPr lang="zh-TW" altLang="en-US" dirty="0"/>
          </a:p>
        </p:txBody>
      </p:sp>
      <p:graphicFrame>
        <p:nvGraphicFramePr>
          <p:cNvPr id="4" name="表格 3">
            <a:extLst>
              <a:ext uri="{FF2B5EF4-FFF2-40B4-BE49-F238E27FC236}">
                <a16:creationId xmlns:a16="http://schemas.microsoft.com/office/drawing/2014/main" id="{FDF3F4CC-A0EA-E9A4-B8F9-0E7F2B4D91A0}"/>
              </a:ext>
            </a:extLst>
          </p:cNvPr>
          <p:cNvGraphicFramePr>
            <a:graphicFrameLocks noGrp="1"/>
          </p:cNvGraphicFramePr>
          <p:nvPr>
            <p:extLst>
              <p:ext uri="{D42A27DB-BD31-4B8C-83A1-F6EECF244321}">
                <p14:modId xmlns:p14="http://schemas.microsoft.com/office/powerpoint/2010/main" val="2959419759"/>
              </p:ext>
            </p:extLst>
          </p:nvPr>
        </p:nvGraphicFramePr>
        <p:xfrm>
          <a:off x="755650" y="1568896"/>
          <a:ext cx="10883900" cy="5303520"/>
        </p:xfrm>
        <a:graphic>
          <a:graphicData uri="http://schemas.openxmlformats.org/drawingml/2006/table">
            <a:tbl>
              <a:tblPr firstRow="1" bandRow="1">
                <a:tableStyleId>{0E3FDE45-AF77-4B5C-9715-49D594BDF05E}</a:tableStyleId>
              </a:tblPr>
              <a:tblGrid>
                <a:gridCol w="1361150">
                  <a:extLst>
                    <a:ext uri="{9D8B030D-6E8A-4147-A177-3AD203B41FA5}">
                      <a16:colId xmlns:a16="http://schemas.microsoft.com/office/drawing/2014/main" val="1210806836"/>
                    </a:ext>
                  </a:extLst>
                </a:gridCol>
                <a:gridCol w="9522750">
                  <a:extLst>
                    <a:ext uri="{9D8B030D-6E8A-4147-A177-3AD203B41FA5}">
                      <a16:colId xmlns:a16="http://schemas.microsoft.com/office/drawing/2014/main" val="3596799202"/>
                    </a:ext>
                  </a:extLst>
                </a:gridCol>
              </a:tblGrid>
              <a:tr h="10016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bg2">
                              <a:lumMod val="25000"/>
                            </a:schemeClr>
                          </a:solidFill>
                          <a:latin typeface="微軟正黑體 Light" panose="020B0304030504040204" pitchFamily="34" charset="-120"/>
                          <a:ea typeface="微軟正黑體 Light" panose="020B0304030504040204" pitchFamily="34" charset="-120"/>
                        </a:rPr>
                        <a:t>應記載</a:t>
                      </a:r>
                      <a:endParaRPr lang="en-US" altLang="zh-TW" sz="1600" dirty="0">
                        <a:solidFill>
                          <a:schemeClr val="bg2">
                            <a:lumMod val="25000"/>
                          </a:schemeClr>
                        </a:solidFill>
                        <a:latin typeface="微軟正黑體 Light" panose="020B0304030504040204" pitchFamily="34" charset="-120"/>
                        <a:ea typeface="微軟正黑體 Light" panose="020B0304030504040204" pitchFamily="34" charset="-120"/>
                      </a:endParaRPr>
                    </a:p>
                  </a:txBody>
                  <a:tcPr>
                    <a:noFill/>
                  </a:tcPr>
                </a:tc>
                <a:tc>
                  <a:txBody>
                    <a:bodyPr/>
                    <a:lstStyle/>
                    <a:p>
                      <a:r>
                        <a:rPr lang="zh-TW" altLang="en-US" sz="1400" b="0" i="0" kern="1200" dirty="0">
                          <a:solidFill>
                            <a:schemeClr val="bg2">
                              <a:lumMod val="25000"/>
                            </a:schemeClr>
                          </a:solidFill>
                          <a:effectLst/>
                          <a:latin typeface="微軟正黑體 Light" panose="020B0304030504040204" pitchFamily="34" charset="-120"/>
                          <a:ea typeface="微軟正黑體 Light" panose="020B0304030504040204" pitchFamily="34" charset="-120"/>
                          <a:cs typeface="+mn-cs"/>
                        </a:rPr>
                        <a:t>二十四、違約之處罰</a:t>
                      </a:r>
                    </a:p>
                    <a:p>
                      <a:r>
                        <a:rPr lang="zh-TW" altLang="en-US" sz="1400" b="0" i="0" kern="1200" dirty="0">
                          <a:solidFill>
                            <a:schemeClr val="bg2">
                              <a:lumMod val="25000"/>
                            </a:schemeClr>
                          </a:solidFill>
                          <a:effectLst/>
                          <a:latin typeface="微軟正黑體 Light" panose="020B0304030504040204" pitchFamily="34" charset="-120"/>
                          <a:ea typeface="微軟正黑體 Light" panose="020B0304030504040204" pitchFamily="34" charset="-120"/>
                          <a:cs typeface="+mn-cs"/>
                        </a:rPr>
                        <a:t>（一）賣方違反「建材設備及其廠牌、規格」、「開工及取得使用執照期限」之規定者，買方得解除本契約。</a:t>
                      </a:r>
                    </a:p>
                    <a:p>
                      <a:r>
                        <a:rPr lang="zh-TW" altLang="en-US" sz="1400" b="0" i="0" kern="1200" dirty="0">
                          <a:solidFill>
                            <a:schemeClr val="bg2">
                              <a:lumMod val="25000"/>
                            </a:schemeClr>
                          </a:solidFill>
                          <a:effectLst/>
                          <a:latin typeface="微軟正黑體 Light" panose="020B0304030504040204" pitchFamily="34" charset="-120"/>
                          <a:ea typeface="微軟正黑體 Light" panose="020B0304030504040204" pitchFamily="34" charset="-120"/>
                          <a:cs typeface="+mn-cs"/>
                        </a:rPr>
                        <a:t>（二）賣方違反「賣方之瑕疵擔保責任」之規定者，即為賣方違約，買方得依法解除契約。</a:t>
                      </a:r>
                    </a:p>
                    <a:p>
                      <a:r>
                        <a:rPr lang="zh-TW" altLang="en-US" sz="1400" b="0" i="0" kern="1200" dirty="0">
                          <a:solidFill>
                            <a:schemeClr val="bg2">
                              <a:lumMod val="25000"/>
                            </a:schemeClr>
                          </a:solidFill>
                          <a:effectLst/>
                          <a:latin typeface="微軟正黑體 Light" panose="020B0304030504040204" pitchFamily="34" charset="-120"/>
                          <a:ea typeface="微軟正黑體 Light" panose="020B0304030504040204" pitchFamily="34" charset="-120"/>
                          <a:cs typeface="+mn-cs"/>
                        </a:rPr>
                        <a:t>（三）買方依第一款或第二款解除契約時，賣方除應將買方已繳之房地價款退還予買方，如有遲延利息應一併退還，並應同時賠償房地總價款百分之</a:t>
                      </a:r>
                      <a:r>
                        <a:rPr lang="en-US" altLang="zh-TW" sz="1400" b="0" i="0" kern="1200" dirty="0">
                          <a:solidFill>
                            <a:schemeClr val="bg2">
                              <a:lumMod val="25000"/>
                            </a:schemeClr>
                          </a:solidFill>
                          <a:effectLst/>
                          <a:latin typeface="微軟正黑體 Light" panose="020B0304030504040204" pitchFamily="34" charset="-120"/>
                          <a:ea typeface="微軟正黑體 Light" panose="020B0304030504040204" pitchFamily="34" charset="-120"/>
                          <a:cs typeface="+mn-cs"/>
                        </a:rPr>
                        <a:t>__</a:t>
                      </a:r>
                      <a:r>
                        <a:rPr lang="zh-TW" altLang="en-US" sz="1400" b="0" i="0" kern="1200" dirty="0">
                          <a:solidFill>
                            <a:schemeClr val="bg2">
                              <a:lumMod val="25000"/>
                            </a:schemeClr>
                          </a:solidFill>
                          <a:effectLst/>
                          <a:latin typeface="微軟正黑體 Light" panose="020B0304030504040204" pitchFamily="34" charset="-120"/>
                          <a:ea typeface="微軟正黑體 Light" panose="020B0304030504040204" pitchFamily="34" charset="-120"/>
                          <a:cs typeface="+mn-cs"/>
                        </a:rPr>
                        <a:t>（不得低於百分之十五）之違約金。但該賠償之金額超過已繳價款者，則以已繳價款為限。</a:t>
                      </a:r>
                    </a:p>
                    <a:p>
                      <a:r>
                        <a:rPr lang="zh-TW" altLang="en-US" sz="1400" b="0" i="0" kern="1200" dirty="0">
                          <a:solidFill>
                            <a:schemeClr val="bg2">
                              <a:lumMod val="25000"/>
                            </a:schemeClr>
                          </a:solidFill>
                          <a:effectLst/>
                          <a:latin typeface="微軟正黑體 Light" panose="020B0304030504040204" pitchFamily="34" charset="-120"/>
                          <a:ea typeface="微軟正黑體 Light" panose="020B0304030504040204" pitchFamily="34" charset="-120"/>
                          <a:cs typeface="+mn-cs"/>
                        </a:rPr>
                        <a:t>（四）買方違反有關「付款條件及方式」之規定者，賣方得沒收依房地總價款百分之</a:t>
                      </a:r>
                      <a:r>
                        <a:rPr lang="en-US" altLang="zh-TW" sz="1400" b="0" i="0" kern="1200" dirty="0">
                          <a:solidFill>
                            <a:schemeClr val="bg2">
                              <a:lumMod val="25000"/>
                            </a:schemeClr>
                          </a:solidFill>
                          <a:effectLst/>
                          <a:latin typeface="微軟正黑體 Light" panose="020B0304030504040204" pitchFamily="34" charset="-120"/>
                          <a:ea typeface="微軟正黑體 Light" panose="020B0304030504040204" pitchFamily="34" charset="-120"/>
                          <a:cs typeface="+mn-cs"/>
                        </a:rPr>
                        <a:t>__</a:t>
                      </a:r>
                      <a:r>
                        <a:rPr lang="zh-TW" altLang="en-US" sz="1400" b="0" i="0" kern="1200" dirty="0">
                          <a:solidFill>
                            <a:schemeClr val="bg2">
                              <a:lumMod val="25000"/>
                            </a:schemeClr>
                          </a:solidFill>
                          <a:effectLst/>
                          <a:latin typeface="微軟正黑體 Light" panose="020B0304030504040204" pitchFamily="34" charset="-120"/>
                          <a:ea typeface="微軟正黑體 Light" panose="020B0304030504040204" pitchFamily="34" charset="-120"/>
                          <a:cs typeface="+mn-cs"/>
                        </a:rPr>
                        <a:t>（最高不得超過百分之十五）計算之金額。但該沒收之金額超過已繳價款者，則以已繳價款為限，買賣雙方並得解除本契約。</a:t>
                      </a:r>
                    </a:p>
                    <a:p>
                      <a:r>
                        <a:rPr lang="zh-TW" altLang="en-US" sz="1400" b="0" i="0" kern="1200" dirty="0">
                          <a:solidFill>
                            <a:schemeClr val="bg2">
                              <a:lumMod val="25000"/>
                            </a:schemeClr>
                          </a:solidFill>
                          <a:effectLst/>
                          <a:latin typeface="微軟正黑體 Light" panose="020B0304030504040204" pitchFamily="34" charset="-120"/>
                          <a:ea typeface="微軟正黑體 Light" panose="020B0304030504040204" pitchFamily="34" charset="-120"/>
                          <a:cs typeface="+mn-cs"/>
                        </a:rPr>
                        <a:t>（五）買賣雙方當事人除依前二款之請求外，不得另行請求其他損害賠償。</a:t>
                      </a:r>
                      <a:endParaRPr lang="zh-TW" altLang="en-US" sz="1400" dirty="0">
                        <a:solidFill>
                          <a:schemeClr val="bg2">
                            <a:lumMod val="25000"/>
                          </a:schemeClr>
                        </a:solidFill>
                        <a:latin typeface="微軟正黑體 Light" panose="020B0304030504040204" pitchFamily="34" charset="-120"/>
                        <a:ea typeface="微軟正黑體 Light" panose="020B0304030504040204" pitchFamily="34" charset="-120"/>
                      </a:endParaRPr>
                    </a:p>
                  </a:txBody>
                  <a:tcPr/>
                </a:tc>
                <a:extLst>
                  <a:ext uri="{0D108BD9-81ED-4DB2-BD59-A6C34878D82A}">
                    <a16:rowId xmlns:a16="http://schemas.microsoft.com/office/drawing/2014/main" val="2340362650"/>
                  </a:ext>
                </a:extLst>
              </a:tr>
              <a:tr h="7046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bg2">
                              <a:lumMod val="25000"/>
                            </a:schemeClr>
                          </a:solidFill>
                          <a:latin typeface="微軟正黑體 Light" panose="020B0304030504040204" pitchFamily="34" charset="-120"/>
                          <a:ea typeface="微軟正黑體 Light" panose="020B0304030504040204" pitchFamily="34" charset="-120"/>
                        </a:rPr>
                        <a:t>契約條款</a:t>
                      </a:r>
                    </a:p>
                    <a:p>
                      <a:endParaRPr lang="zh-TW" altLang="en-US" sz="1600" dirty="0">
                        <a:solidFill>
                          <a:schemeClr val="bg2">
                            <a:lumMod val="25000"/>
                          </a:schemeClr>
                        </a:solidFill>
                      </a:endParaRPr>
                    </a:p>
                  </a:txBody>
                  <a:tcPr>
                    <a:noFill/>
                  </a:tcPr>
                </a:tc>
                <a:tc>
                  <a:txBody>
                    <a:bodyPr/>
                    <a:lstStyle/>
                    <a:p>
                      <a:r>
                        <a:rPr lang="zh-TW" altLang="en-US" sz="1600" b="1" dirty="0">
                          <a:solidFill>
                            <a:schemeClr val="bg2">
                              <a:lumMod val="25000"/>
                            </a:schemeClr>
                          </a:solidFill>
                          <a:latin typeface="微軟正黑體 Light" panose="020B0304030504040204" pitchFamily="34" charset="-120"/>
                          <a:ea typeface="微軟正黑體 Light" panose="020B0304030504040204" pitchFamily="34" charset="-120"/>
                        </a:rPr>
                        <a:t>二十四、違約之處罰</a:t>
                      </a:r>
                    </a:p>
                    <a:p>
                      <a:pPr marL="630238" indent="-630238"/>
                      <a:r>
                        <a:rPr lang="zh-TW" altLang="en-US" sz="1600" b="1" dirty="0">
                          <a:solidFill>
                            <a:schemeClr val="bg2">
                              <a:lumMod val="25000"/>
                            </a:schemeClr>
                          </a:solidFill>
                          <a:latin typeface="微軟正黑體 Light" panose="020B0304030504040204" pitchFamily="34" charset="-120"/>
                          <a:ea typeface="微軟正黑體 Light" panose="020B0304030504040204" pitchFamily="34" charset="-120"/>
                        </a:rPr>
                        <a:t>（一）賣方違反「建材設備及其廠牌、規格」、「開工及取得使用執照期限」之規定者，買方得解除本契約。</a:t>
                      </a:r>
                    </a:p>
                    <a:p>
                      <a:pPr>
                        <a:spcBef>
                          <a:spcPts val="0"/>
                        </a:spcBef>
                      </a:pPr>
                      <a:r>
                        <a:rPr lang="zh-TW" altLang="en-US" sz="1600" b="1" dirty="0">
                          <a:solidFill>
                            <a:schemeClr val="bg2">
                              <a:lumMod val="25000"/>
                            </a:schemeClr>
                          </a:solidFill>
                          <a:latin typeface="微軟正黑體 Light" panose="020B0304030504040204" pitchFamily="34" charset="-120"/>
                          <a:ea typeface="微軟正黑體 Light" panose="020B0304030504040204" pitchFamily="34" charset="-120"/>
                        </a:rPr>
                        <a:t>（二）賣方違反「賣方之瑕疵擔保責任」之規定者，即為賣方違約，買方得依法解除契約。</a:t>
                      </a:r>
                    </a:p>
                    <a:p>
                      <a:pPr marL="539750" indent="-539750"/>
                      <a:r>
                        <a:rPr lang="zh-TW" altLang="en-US" sz="1600" b="1" dirty="0">
                          <a:solidFill>
                            <a:schemeClr val="bg2">
                              <a:lumMod val="25000"/>
                            </a:schemeClr>
                          </a:solidFill>
                          <a:latin typeface="微軟正黑體 Light" panose="020B0304030504040204" pitchFamily="34" charset="-120"/>
                          <a:ea typeface="微軟正黑體 Light" panose="020B0304030504040204" pitchFamily="34" charset="-120"/>
                        </a:rPr>
                        <a:t>（三）買方依第一款或第二款解除契約時，賣方除應將買方已繳之房地價款退還予買方，如有遲延利息應一併退還，並應同時賠償房地總價款百分之</a:t>
                      </a:r>
                      <a:r>
                        <a:rPr lang="en-US" altLang="zh-TW" sz="1600" b="1" dirty="0">
                          <a:solidFill>
                            <a:schemeClr val="bg2">
                              <a:lumMod val="25000"/>
                            </a:schemeClr>
                          </a:solidFill>
                          <a:latin typeface="微軟正黑體 Light" panose="020B0304030504040204" pitchFamily="34" charset="-120"/>
                          <a:ea typeface="微軟正黑體 Light" panose="020B0304030504040204" pitchFamily="34" charset="-120"/>
                        </a:rPr>
                        <a:t>__</a:t>
                      </a:r>
                      <a:r>
                        <a:rPr lang="zh-TW" altLang="en-US" sz="1600" b="1" dirty="0">
                          <a:solidFill>
                            <a:schemeClr val="bg2">
                              <a:lumMod val="25000"/>
                            </a:schemeClr>
                          </a:solidFill>
                          <a:latin typeface="微軟正黑體 Light" panose="020B0304030504040204" pitchFamily="34" charset="-120"/>
                          <a:ea typeface="微軟正黑體 Light" panose="020B0304030504040204" pitchFamily="34" charset="-120"/>
                        </a:rPr>
                        <a:t>（不得低於百分之十五）之違約金。但該賠償之金額超過已繳價款者，則以已繳價款為限。</a:t>
                      </a:r>
                    </a:p>
                    <a:p>
                      <a:pPr marL="539750" indent="-539750">
                        <a:spcBef>
                          <a:spcPts val="2400"/>
                        </a:spcBef>
                      </a:pPr>
                      <a:r>
                        <a:rPr lang="zh-TW" altLang="en-US" sz="1600" b="1" dirty="0">
                          <a:solidFill>
                            <a:schemeClr val="bg2">
                              <a:lumMod val="25000"/>
                            </a:schemeClr>
                          </a:solidFill>
                          <a:latin typeface="微軟正黑體 Light" panose="020B0304030504040204" pitchFamily="34" charset="-120"/>
                          <a:ea typeface="微軟正黑體 Light" panose="020B0304030504040204" pitchFamily="34" charset="-120"/>
                        </a:rPr>
                        <a:t>（四）買方違反有關「付款條件及方式」之規定者，賣方得沒收依房地總價款百分之</a:t>
                      </a:r>
                      <a:r>
                        <a:rPr lang="en-US" altLang="zh-TW" sz="1600" b="1" dirty="0">
                          <a:solidFill>
                            <a:schemeClr val="bg2">
                              <a:lumMod val="25000"/>
                            </a:schemeClr>
                          </a:solidFill>
                          <a:latin typeface="微軟正黑體 Light" panose="020B0304030504040204" pitchFamily="34" charset="-120"/>
                          <a:ea typeface="微軟正黑體 Light" panose="020B0304030504040204" pitchFamily="34" charset="-120"/>
                        </a:rPr>
                        <a:t>__</a:t>
                      </a:r>
                      <a:r>
                        <a:rPr lang="zh-TW" altLang="en-US" sz="1600" b="1" dirty="0">
                          <a:solidFill>
                            <a:schemeClr val="bg2">
                              <a:lumMod val="25000"/>
                            </a:schemeClr>
                          </a:solidFill>
                          <a:latin typeface="微軟正黑體 Light" panose="020B0304030504040204" pitchFamily="34" charset="-120"/>
                          <a:ea typeface="微軟正黑體 Light" panose="020B0304030504040204" pitchFamily="34" charset="-120"/>
                        </a:rPr>
                        <a:t>（最高不得超過百分之十五）計算之金額。但該沒收之金額超過已繳價款者，則以已繳價款為限，買賣雙方並得解除本契約。</a:t>
                      </a:r>
                    </a:p>
                    <a:p>
                      <a:r>
                        <a:rPr lang="zh-TW" altLang="en-US" sz="1600" b="1" dirty="0">
                          <a:solidFill>
                            <a:schemeClr val="bg2">
                              <a:lumMod val="25000"/>
                            </a:schemeClr>
                          </a:solidFill>
                          <a:latin typeface="微軟正黑體 Light" panose="020B0304030504040204" pitchFamily="34" charset="-120"/>
                          <a:ea typeface="微軟正黑體 Light" panose="020B0304030504040204" pitchFamily="34" charset="-120"/>
                        </a:rPr>
                        <a:t>（五）買賣雙方當事人除依前二款之請求外，不得另行請求其他損害賠償。</a:t>
                      </a:r>
                    </a:p>
                    <a:p>
                      <a:endParaRPr lang="zh-TW" altLang="en-US" sz="1400" dirty="0">
                        <a:solidFill>
                          <a:schemeClr val="bg2">
                            <a:lumMod val="25000"/>
                          </a:schemeClr>
                        </a:solidFill>
                        <a:latin typeface="微軟正黑體 Light" panose="020B0304030504040204" pitchFamily="34" charset="-120"/>
                        <a:ea typeface="微軟正黑體 Light" panose="020B0304030504040204" pitchFamily="34" charset="-120"/>
                      </a:endParaRPr>
                    </a:p>
                  </a:txBody>
                  <a:tcPr>
                    <a:solidFill>
                      <a:srgbClr val="F3AA79">
                        <a:alpha val="20000"/>
                      </a:srgbClr>
                    </a:solidFill>
                  </a:tcPr>
                </a:tc>
                <a:extLst>
                  <a:ext uri="{0D108BD9-81ED-4DB2-BD59-A6C34878D82A}">
                    <a16:rowId xmlns:a16="http://schemas.microsoft.com/office/drawing/2014/main" val="3960543423"/>
                  </a:ext>
                </a:extLst>
              </a:tr>
            </a:tbl>
          </a:graphicData>
        </a:graphic>
      </p:graphicFrame>
      <p:sp>
        <p:nvSpPr>
          <p:cNvPr id="8" name="橢圓 7">
            <a:extLst>
              <a:ext uri="{FF2B5EF4-FFF2-40B4-BE49-F238E27FC236}">
                <a16:creationId xmlns:a16="http://schemas.microsoft.com/office/drawing/2014/main" id="{18ECB80E-64B8-E6D1-1FF0-343A11E841AC}"/>
              </a:ext>
            </a:extLst>
          </p:cNvPr>
          <p:cNvSpPr/>
          <p:nvPr/>
        </p:nvSpPr>
        <p:spPr>
          <a:xfrm>
            <a:off x="8037443" y="4568993"/>
            <a:ext cx="573157" cy="276760"/>
          </a:xfrm>
          <a:custGeom>
            <a:avLst/>
            <a:gdLst>
              <a:gd name="csX0" fmla="*/ 0 w 644577"/>
              <a:gd name="csY0" fmla="*/ 138380 h 276760"/>
              <a:gd name="csX1" fmla="*/ 322289 w 644577"/>
              <a:gd name="csY1" fmla="*/ 0 h 276760"/>
              <a:gd name="csX2" fmla="*/ 644578 w 644577"/>
              <a:gd name="csY2" fmla="*/ 138380 h 276760"/>
              <a:gd name="csX3" fmla="*/ 322289 w 644577"/>
              <a:gd name="csY3" fmla="*/ 276760 h 276760"/>
              <a:gd name="csX4" fmla="*/ 0 w 644577"/>
              <a:gd name="csY4" fmla="*/ 138380 h 276760"/>
            </a:gdLst>
            <a:ahLst/>
            <a:cxnLst>
              <a:cxn ang="0">
                <a:pos x="csX0" y="csY0"/>
              </a:cxn>
              <a:cxn ang="0">
                <a:pos x="csX1" y="csY1"/>
              </a:cxn>
              <a:cxn ang="0">
                <a:pos x="csX2" y="csY2"/>
              </a:cxn>
              <a:cxn ang="0">
                <a:pos x="csX3" y="csY3"/>
              </a:cxn>
              <a:cxn ang="0">
                <a:pos x="csX4" y="csY4"/>
              </a:cxn>
            </a:cxnLst>
            <a:rect l="l" t="t" r="r" b="b"/>
            <a:pathLst>
              <a:path w="644577" h="276760" extrusionOk="0">
                <a:moveTo>
                  <a:pt x="0" y="138380"/>
                </a:moveTo>
                <a:cubicBezTo>
                  <a:pt x="2144" y="45826"/>
                  <a:pt x="165698" y="17242"/>
                  <a:pt x="322289" y="0"/>
                </a:cubicBezTo>
                <a:cubicBezTo>
                  <a:pt x="486653" y="-5154"/>
                  <a:pt x="646847" y="54000"/>
                  <a:pt x="644578" y="138380"/>
                </a:cubicBezTo>
                <a:cubicBezTo>
                  <a:pt x="666500" y="200315"/>
                  <a:pt x="493765" y="293372"/>
                  <a:pt x="322289" y="276760"/>
                </a:cubicBezTo>
                <a:cubicBezTo>
                  <a:pt x="143234" y="280242"/>
                  <a:pt x="12031" y="204223"/>
                  <a:pt x="0" y="138380"/>
                </a:cubicBezTo>
                <a:close/>
              </a:path>
            </a:pathLst>
          </a:custGeom>
          <a:noFill/>
          <a:ln w="22225" cap="rnd">
            <a:solidFill>
              <a:srgbClr val="FF0000">
                <a:alpha val="71000"/>
              </a:srgbClr>
            </a:solidFill>
            <a:prstDash val="solid"/>
            <a:extLst>
              <a:ext uri="{C807C97D-BFC1-408E-A445-0C87EB9F89A2}">
                <ask:lineSketchStyleProps xmlns:ask="http://schemas.microsoft.com/office/drawing/2018/sketchyshapes" xmlns="" sd="4266498984">
                  <a:prstGeom prst="ellipse">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endParaRPr lang="zh-TW" altLang="en-US" sz="3200" b="1" dirty="0">
              <a:solidFill>
                <a:schemeClr val="tx1"/>
              </a:solidFill>
              <a:latin typeface="標楷體" panose="03000509000000000000" pitchFamily="65" charset="-120"/>
              <a:ea typeface="標楷體" panose="03000509000000000000" pitchFamily="65" charset="-120"/>
            </a:endParaRPr>
          </a:p>
        </p:txBody>
      </p:sp>
      <p:sp>
        <p:nvSpPr>
          <p:cNvPr id="11" name="文字方塊 10">
            <a:extLst>
              <a:ext uri="{FF2B5EF4-FFF2-40B4-BE49-F238E27FC236}">
                <a16:creationId xmlns:a16="http://schemas.microsoft.com/office/drawing/2014/main" id="{F4F8A731-E38F-4618-A20F-E782A63ADC99}"/>
              </a:ext>
            </a:extLst>
          </p:cNvPr>
          <p:cNvSpPr txBox="1"/>
          <p:nvPr/>
        </p:nvSpPr>
        <p:spPr>
          <a:xfrm>
            <a:off x="6331491" y="5074644"/>
            <a:ext cx="5860509" cy="584775"/>
          </a:xfrm>
          <a:prstGeom prst="rect">
            <a:avLst/>
          </a:prstGeom>
          <a:solidFill>
            <a:srgbClr val="C3FDE7">
              <a:alpha val="65000"/>
            </a:srgbClr>
          </a:solidFill>
          <a:effectLst>
            <a:softEdge rad="114300"/>
          </a:effectLst>
        </p:spPr>
        <p:txBody>
          <a:bodyPr wrap="square" rtlCol="0">
            <a:spAutoFit/>
          </a:bodyPr>
          <a:lstStyle/>
          <a:p>
            <a:r>
              <a:rPr lang="zh-TW" altLang="en-US" sz="1600" dirty="0">
                <a:solidFill>
                  <a:srgbClr val="0070C0"/>
                </a:solidFill>
                <a:latin typeface="微軟正黑體 Light" panose="020B0304030504040204" pitchFamily="34" charset="-120"/>
                <a:ea typeface="微軟正黑體 Light" panose="020B0304030504040204" pitchFamily="34" charset="-120"/>
              </a:rPr>
              <a:t>土地、房屋分別立契，土地未約定第</a:t>
            </a:r>
            <a:r>
              <a:rPr lang="en-US" altLang="zh-TW" sz="1600" dirty="0">
                <a:solidFill>
                  <a:srgbClr val="0070C0"/>
                </a:solidFill>
                <a:latin typeface="微軟正黑體 Light" panose="020B0304030504040204" pitchFamily="34" charset="-120"/>
                <a:ea typeface="微軟正黑體 Light" panose="020B0304030504040204" pitchFamily="34" charset="-120"/>
              </a:rPr>
              <a:t>1</a:t>
            </a:r>
            <a:r>
              <a:rPr lang="zh-TW" altLang="en-US" sz="1600" dirty="0">
                <a:solidFill>
                  <a:srgbClr val="0070C0"/>
                </a:solidFill>
                <a:latin typeface="微軟正黑體 Light" panose="020B0304030504040204" pitchFamily="34" charset="-120"/>
                <a:ea typeface="微軟正黑體 Light" panose="020B0304030504040204" pitchFamily="34" charset="-120"/>
              </a:rPr>
              <a:t>款規定，房屋契約價金返還及違約金計算直接約定為</a:t>
            </a:r>
            <a:r>
              <a:rPr lang="en-US" altLang="zh-TW" sz="1600" dirty="0">
                <a:solidFill>
                  <a:srgbClr val="0070C0"/>
                </a:solidFill>
                <a:latin typeface="微軟正黑體 Light" panose="020B0304030504040204" pitchFamily="34" charset="-120"/>
                <a:ea typeface="微軟正黑體 Light" panose="020B0304030504040204" pitchFamily="34" charset="-120"/>
              </a:rPr>
              <a:t>【</a:t>
            </a:r>
            <a:r>
              <a:rPr lang="zh-TW" altLang="en-US" sz="1600" dirty="0">
                <a:solidFill>
                  <a:srgbClr val="0070C0"/>
                </a:solidFill>
                <a:latin typeface="微軟正黑體 Light" panose="020B0304030504040204" pitchFamily="34" charset="-120"/>
                <a:ea typeface="微軟正黑體 Light" panose="020B0304030504040204" pitchFamily="34" charset="-120"/>
              </a:rPr>
              <a:t>房屋價款</a:t>
            </a:r>
            <a:r>
              <a:rPr lang="en-US" altLang="zh-TW" sz="1600" dirty="0">
                <a:solidFill>
                  <a:srgbClr val="0070C0"/>
                </a:solidFill>
                <a:latin typeface="微軟正黑體 Light" panose="020B0304030504040204" pitchFamily="34" charset="-120"/>
                <a:ea typeface="微軟正黑體 Light" panose="020B0304030504040204" pitchFamily="34" charset="-120"/>
              </a:rPr>
              <a:t>】</a:t>
            </a:r>
            <a:r>
              <a:rPr lang="zh-TW" altLang="en-US" sz="1600" dirty="0">
                <a:solidFill>
                  <a:srgbClr val="0070C0"/>
                </a:solidFill>
                <a:latin typeface="微軟正黑體 Light" panose="020B0304030504040204" pitchFamily="34" charset="-120"/>
                <a:ea typeface="微軟正黑體 Light" panose="020B0304030504040204" pitchFamily="34" charset="-120"/>
              </a:rPr>
              <a:t>及</a:t>
            </a:r>
            <a:r>
              <a:rPr lang="en-US" altLang="zh-TW" sz="1600" dirty="0">
                <a:solidFill>
                  <a:srgbClr val="0070C0"/>
                </a:solidFill>
                <a:latin typeface="微軟正黑體 Light" panose="020B0304030504040204" pitchFamily="34" charset="-120"/>
                <a:ea typeface="微軟正黑體 Light" panose="020B0304030504040204" pitchFamily="34" charset="-120"/>
              </a:rPr>
              <a:t>【</a:t>
            </a:r>
            <a:r>
              <a:rPr lang="zh-TW" altLang="en-US" sz="1600" dirty="0">
                <a:solidFill>
                  <a:srgbClr val="0070C0"/>
                </a:solidFill>
                <a:latin typeface="微軟正黑體 Light" panose="020B0304030504040204" pitchFamily="34" charset="-120"/>
                <a:ea typeface="微軟正黑體 Light" panose="020B0304030504040204" pitchFamily="34" charset="-120"/>
              </a:rPr>
              <a:t>房屋總價款</a:t>
            </a:r>
            <a:r>
              <a:rPr lang="en-US" altLang="zh-TW" sz="1600" dirty="0">
                <a:solidFill>
                  <a:srgbClr val="0070C0"/>
                </a:solidFill>
                <a:latin typeface="微軟正黑體 Light" panose="020B0304030504040204" pitchFamily="34" charset="-120"/>
                <a:ea typeface="微軟正黑體 Light" panose="020B0304030504040204" pitchFamily="34" charset="-120"/>
              </a:rPr>
              <a:t>】</a:t>
            </a:r>
            <a:endParaRPr lang="zh-TW" altLang="en-US" sz="1600" dirty="0">
              <a:solidFill>
                <a:srgbClr val="0070C0"/>
              </a:solidFill>
              <a:latin typeface="微軟正黑體 Light" panose="020B0304030504040204" pitchFamily="34" charset="-120"/>
              <a:ea typeface="微軟正黑體 Light" panose="020B0304030504040204" pitchFamily="34" charset="-120"/>
            </a:endParaRPr>
          </a:p>
        </p:txBody>
      </p:sp>
      <p:sp>
        <p:nvSpPr>
          <p:cNvPr id="12" name="橢圓 7">
            <a:extLst>
              <a:ext uri="{FF2B5EF4-FFF2-40B4-BE49-F238E27FC236}">
                <a16:creationId xmlns:a16="http://schemas.microsoft.com/office/drawing/2014/main" id="{6592C7FC-B551-4383-BF81-6D87B705C1AB}"/>
              </a:ext>
            </a:extLst>
          </p:cNvPr>
          <p:cNvSpPr/>
          <p:nvPr/>
        </p:nvSpPr>
        <p:spPr>
          <a:xfrm>
            <a:off x="5038887" y="4817762"/>
            <a:ext cx="644577" cy="276760"/>
          </a:xfrm>
          <a:custGeom>
            <a:avLst/>
            <a:gdLst>
              <a:gd name="csX0" fmla="*/ 0 w 644577"/>
              <a:gd name="csY0" fmla="*/ 138380 h 276760"/>
              <a:gd name="csX1" fmla="*/ 322289 w 644577"/>
              <a:gd name="csY1" fmla="*/ 0 h 276760"/>
              <a:gd name="csX2" fmla="*/ 644578 w 644577"/>
              <a:gd name="csY2" fmla="*/ 138380 h 276760"/>
              <a:gd name="csX3" fmla="*/ 322289 w 644577"/>
              <a:gd name="csY3" fmla="*/ 276760 h 276760"/>
              <a:gd name="csX4" fmla="*/ 0 w 644577"/>
              <a:gd name="csY4" fmla="*/ 138380 h 276760"/>
            </a:gdLst>
            <a:ahLst/>
            <a:cxnLst>
              <a:cxn ang="0">
                <a:pos x="csX0" y="csY0"/>
              </a:cxn>
              <a:cxn ang="0">
                <a:pos x="csX1" y="csY1"/>
              </a:cxn>
              <a:cxn ang="0">
                <a:pos x="csX2" y="csY2"/>
              </a:cxn>
              <a:cxn ang="0">
                <a:pos x="csX3" y="csY3"/>
              </a:cxn>
              <a:cxn ang="0">
                <a:pos x="csX4" y="csY4"/>
              </a:cxn>
            </a:cxnLst>
            <a:rect l="l" t="t" r="r" b="b"/>
            <a:pathLst>
              <a:path w="644577" h="276760" extrusionOk="0">
                <a:moveTo>
                  <a:pt x="0" y="138380"/>
                </a:moveTo>
                <a:cubicBezTo>
                  <a:pt x="2144" y="45826"/>
                  <a:pt x="165698" y="17242"/>
                  <a:pt x="322289" y="0"/>
                </a:cubicBezTo>
                <a:cubicBezTo>
                  <a:pt x="486653" y="-5154"/>
                  <a:pt x="646847" y="54000"/>
                  <a:pt x="644578" y="138380"/>
                </a:cubicBezTo>
                <a:cubicBezTo>
                  <a:pt x="666500" y="200315"/>
                  <a:pt x="493765" y="293372"/>
                  <a:pt x="322289" y="276760"/>
                </a:cubicBezTo>
                <a:cubicBezTo>
                  <a:pt x="143234" y="280242"/>
                  <a:pt x="12031" y="204223"/>
                  <a:pt x="0" y="138380"/>
                </a:cubicBezTo>
                <a:close/>
              </a:path>
            </a:pathLst>
          </a:custGeom>
          <a:noFill/>
          <a:ln w="22225" cap="rnd">
            <a:solidFill>
              <a:srgbClr val="FF0000">
                <a:alpha val="71000"/>
              </a:srgbClr>
            </a:solidFill>
            <a:prstDash val="solid"/>
            <a:extLst>
              <a:ext uri="{C807C97D-BFC1-408E-A445-0C87EB9F89A2}">
                <ask:lineSketchStyleProps xmlns:ask="http://schemas.microsoft.com/office/drawing/2018/sketchyshapes" xmlns="" sd="4266498984">
                  <a:prstGeom prst="ellipse">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endParaRPr lang="zh-TW" altLang="en-US" sz="3200" b="1" dirty="0">
              <a:solidFill>
                <a:schemeClr val="tx1"/>
              </a:solidFill>
              <a:latin typeface="標楷體" panose="03000509000000000000" pitchFamily="65" charset="-120"/>
              <a:ea typeface="標楷體" panose="03000509000000000000" pitchFamily="65" charset="-120"/>
            </a:endParaRPr>
          </a:p>
        </p:txBody>
      </p:sp>
      <p:pic>
        <p:nvPicPr>
          <p:cNvPr id="15" name="圖片 14">
            <a:extLst>
              <a:ext uri="{FF2B5EF4-FFF2-40B4-BE49-F238E27FC236}">
                <a16:creationId xmlns:a16="http://schemas.microsoft.com/office/drawing/2014/main" id="{178F2967-C5CC-47B5-B98A-116D3CB096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8241" y="27110"/>
            <a:ext cx="1193270" cy="399032"/>
          </a:xfrm>
          <a:prstGeom prst="rect">
            <a:avLst/>
          </a:prstGeom>
        </p:spPr>
      </p:pic>
      <p:pic>
        <p:nvPicPr>
          <p:cNvPr id="6" name="圖片 5">
            <a:extLst>
              <a:ext uri="{FF2B5EF4-FFF2-40B4-BE49-F238E27FC236}">
                <a16:creationId xmlns:a16="http://schemas.microsoft.com/office/drawing/2014/main" id="{88996AEE-BF5D-4467-AAD1-4C5697C99CE3}"/>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flipH="1">
            <a:off x="9886122" y="439976"/>
            <a:ext cx="1300076" cy="1300076"/>
          </a:xfrm>
          <a:prstGeom prst="rect">
            <a:avLst/>
          </a:prstGeom>
        </p:spPr>
      </p:pic>
    </p:spTree>
    <p:extLst>
      <p:ext uri="{BB962C8B-B14F-4D97-AF65-F5344CB8AC3E}">
        <p14:creationId xmlns:p14="http://schemas.microsoft.com/office/powerpoint/2010/main" val="153144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7C875F-F395-3FEE-0D35-4E7AAB154A44}"/>
            </a:ext>
          </a:extLst>
        </p:cNvPr>
        <p:cNvGrpSpPr/>
        <p:nvPr/>
      </p:nvGrpSpPr>
      <p:grpSpPr>
        <a:xfrm>
          <a:off x="0" y="0"/>
          <a:ext cx="0" cy="0"/>
          <a:chOff x="0" y="0"/>
          <a:chExt cx="0" cy="0"/>
        </a:xfrm>
      </p:grpSpPr>
      <p:sp>
        <p:nvSpPr>
          <p:cNvPr id="18" name="矩形 17">
            <a:extLst>
              <a:ext uri="{FF2B5EF4-FFF2-40B4-BE49-F238E27FC236}">
                <a16:creationId xmlns:a16="http://schemas.microsoft.com/office/drawing/2014/main" id="{22347E4C-7A39-4366-ACA2-1898512BDC5B}"/>
              </a:ext>
            </a:extLst>
          </p:cNvPr>
          <p:cNvSpPr/>
          <p:nvPr/>
        </p:nvSpPr>
        <p:spPr>
          <a:xfrm>
            <a:off x="0" y="1"/>
            <a:ext cx="12192000" cy="896074"/>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a:extLst>
              <a:ext uri="{FF2B5EF4-FFF2-40B4-BE49-F238E27FC236}">
                <a16:creationId xmlns:a16="http://schemas.microsoft.com/office/drawing/2014/main" id="{451D74C8-92E7-7EA6-92E0-0347A4367902}"/>
              </a:ext>
            </a:extLst>
          </p:cNvPr>
          <p:cNvSpPr>
            <a:spLocks noGrp="1"/>
          </p:cNvSpPr>
          <p:nvPr>
            <p:ph type="title"/>
          </p:nvPr>
        </p:nvSpPr>
        <p:spPr>
          <a:xfrm>
            <a:off x="349623" y="-50121"/>
            <a:ext cx="11564470" cy="1133202"/>
          </a:xfrm>
        </p:spPr>
        <p:txBody>
          <a:bodyPr>
            <a:noAutofit/>
          </a:bodyPr>
          <a:lstStyle/>
          <a:p>
            <a:r>
              <a:rPr lang="zh-TW" altLang="en-US" sz="4800" b="1" dirty="0">
                <a:solidFill>
                  <a:schemeClr val="accent1">
                    <a:lumMod val="75000"/>
                  </a:schemeClr>
                </a:solidFill>
                <a:latin typeface="微軟正黑體" panose="020B0604030504040204" pitchFamily="34" charset="-120"/>
                <a:ea typeface="微軟正黑體" panose="020B0604030504040204" pitchFamily="34" charset="-120"/>
              </a:rPr>
              <a:t>二、常見錯誤態樣</a:t>
            </a:r>
          </a:p>
        </p:txBody>
      </p:sp>
      <p:sp>
        <p:nvSpPr>
          <p:cNvPr id="9" name="矩形: 圓角 8">
            <a:extLst>
              <a:ext uri="{FF2B5EF4-FFF2-40B4-BE49-F238E27FC236}">
                <a16:creationId xmlns:a16="http://schemas.microsoft.com/office/drawing/2014/main" id="{9017FD85-AF00-0FC3-855B-5096130D2B44}"/>
              </a:ext>
            </a:extLst>
          </p:cNvPr>
          <p:cNvSpPr/>
          <p:nvPr/>
        </p:nvSpPr>
        <p:spPr>
          <a:xfrm>
            <a:off x="755650" y="999832"/>
            <a:ext cx="6299752" cy="471480"/>
          </a:xfrm>
          <a:prstGeom prst="round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TW" altLang="en-US" sz="3200" b="1" dirty="0">
                <a:solidFill>
                  <a:schemeClr val="bg2">
                    <a:lumMod val="25000"/>
                  </a:schemeClr>
                </a:solidFill>
                <a:latin typeface="微軟正黑體" panose="020B0604030504040204" pitchFamily="34" charset="-120"/>
                <a:ea typeface="微軟正黑體" panose="020B0604030504040204" pitchFamily="34" charset="-120"/>
              </a:rPr>
              <a:t>其他：</a:t>
            </a:r>
          </a:p>
        </p:txBody>
      </p:sp>
      <p:sp>
        <p:nvSpPr>
          <p:cNvPr id="5" name="文字方塊 4">
            <a:extLst>
              <a:ext uri="{FF2B5EF4-FFF2-40B4-BE49-F238E27FC236}">
                <a16:creationId xmlns:a16="http://schemas.microsoft.com/office/drawing/2014/main" id="{FEB17628-2C94-4AD1-9201-2F507953256E}"/>
              </a:ext>
            </a:extLst>
          </p:cNvPr>
          <p:cNvSpPr txBox="1"/>
          <p:nvPr/>
        </p:nvSpPr>
        <p:spPr>
          <a:xfrm>
            <a:off x="828485" y="1488918"/>
            <a:ext cx="11044663" cy="5093702"/>
          </a:xfrm>
          <a:prstGeom prst="rect">
            <a:avLst/>
          </a:prstGeom>
          <a:solidFill>
            <a:srgbClr val="FFF6DD"/>
          </a:solidFill>
          <a:ln>
            <a:solidFill>
              <a:schemeClr val="accent4">
                <a:lumMod val="75000"/>
              </a:schemeClr>
            </a:solidFill>
          </a:ln>
        </p:spPr>
        <p:txBody>
          <a:bodyPr wrap="square" rtlCol="0">
            <a:spAutoFit/>
          </a:bodyPr>
          <a:lstStyle/>
          <a:p>
            <a:pPr>
              <a:spcBef>
                <a:spcPts val="1200"/>
              </a:spcBef>
            </a:pPr>
            <a:r>
              <a:rPr lang="en-US" altLang="zh-TW" sz="1600" b="1" dirty="0">
                <a:solidFill>
                  <a:schemeClr val="bg2">
                    <a:lumMod val="25000"/>
                  </a:schemeClr>
                </a:solidFill>
                <a:latin typeface="微軟正黑體 Light" panose="020B0304030504040204" pitchFamily="34" charset="-120"/>
                <a:ea typeface="微軟正黑體 Light" panose="020B0304030504040204" pitchFamily="34" charset="-120"/>
              </a:rPr>
              <a:t>1.</a:t>
            </a:r>
            <a:r>
              <a:rPr lang="zh-TW" altLang="en-US" sz="1600" b="1" dirty="0">
                <a:solidFill>
                  <a:schemeClr val="bg2">
                    <a:lumMod val="25000"/>
                  </a:schemeClr>
                </a:solidFill>
                <a:latin typeface="微軟正黑體 Light" panose="020B0304030504040204" pitchFamily="34" charset="-120"/>
                <a:ea typeface="微軟正黑體 Light" panose="020B0304030504040204" pitchFamily="34" charset="-120"/>
              </a:rPr>
              <a:t>買方若有辦理建築設計變更，實際交屋日期則以賣方通知為準。</a:t>
            </a:r>
            <a:endParaRPr lang="en-US" altLang="zh-TW" sz="1600" b="1" dirty="0">
              <a:solidFill>
                <a:schemeClr val="bg2">
                  <a:lumMod val="25000"/>
                </a:schemeClr>
              </a:solidFill>
              <a:latin typeface="微軟正黑體 Light" panose="020B0304030504040204" pitchFamily="34" charset="-120"/>
              <a:ea typeface="微軟正黑體 Light" panose="020B0304030504040204" pitchFamily="34" charset="-120"/>
            </a:endParaRPr>
          </a:p>
          <a:p>
            <a:pPr marL="179388" indent="-179388">
              <a:spcBef>
                <a:spcPts val="1200"/>
              </a:spcBef>
            </a:pPr>
            <a:r>
              <a:rPr lang="en-US" altLang="zh-TW" sz="1600" b="1" dirty="0">
                <a:solidFill>
                  <a:schemeClr val="bg2">
                    <a:lumMod val="25000"/>
                  </a:schemeClr>
                </a:solidFill>
                <a:latin typeface="微軟正黑體 Light" panose="020B0304030504040204" pitchFamily="34" charset="-120"/>
                <a:ea typeface="微軟正黑體 Light" panose="020B0304030504040204" pitchFamily="34" charset="-120"/>
              </a:rPr>
              <a:t>2.</a:t>
            </a:r>
            <a:r>
              <a:rPr lang="zh-TW" altLang="en-US" sz="1600" b="1" dirty="0">
                <a:solidFill>
                  <a:schemeClr val="bg2">
                    <a:lumMod val="25000"/>
                  </a:schemeClr>
                </a:solidFill>
                <a:latin typeface="微軟正黑體 Light" panose="020B0304030504040204" pitchFamily="34" charset="-120"/>
                <a:ea typeface="微軟正黑體 Light" panose="020B0304030504040204" pitchFamily="34" charset="-120"/>
              </a:rPr>
              <a:t>為滿足持分總和為一，若土地持分或共有部分權利範圍，有進位取捨問題，應以賣方計算之持分總表所列持分為準 。</a:t>
            </a:r>
            <a:endParaRPr lang="en-US" altLang="zh-TW" sz="1600" b="1" dirty="0">
              <a:solidFill>
                <a:schemeClr val="bg2">
                  <a:lumMod val="25000"/>
                </a:schemeClr>
              </a:solidFill>
              <a:latin typeface="微軟正黑體 Light" panose="020B0304030504040204" pitchFamily="34" charset="-120"/>
              <a:ea typeface="微軟正黑體 Light" panose="020B0304030504040204" pitchFamily="34" charset="-120"/>
            </a:endParaRPr>
          </a:p>
          <a:p>
            <a:pPr marL="179388" indent="-179388"/>
            <a:r>
              <a:rPr lang="en-US" altLang="zh-TW" sz="1600" b="1" dirty="0">
                <a:solidFill>
                  <a:schemeClr val="bg2">
                    <a:lumMod val="25000"/>
                  </a:schemeClr>
                </a:solidFill>
                <a:latin typeface="微軟正黑體 Light" panose="020B0304030504040204" pitchFamily="34" charset="-120"/>
                <a:ea typeface="微軟正黑體 Light" panose="020B0304030504040204" pitchFamily="34" charset="-120"/>
              </a:rPr>
              <a:t>(</a:t>
            </a:r>
            <a:r>
              <a:rPr lang="zh-TW" altLang="en-US" sz="1600" b="1" dirty="0">
                <a:solidFill>
                  <a:schemeClr val="bg2">
                    <a:lumMod val="25000"/>
                  </a:schemeClr>
                </a:solidFill>
                <a:latin typeface="微軟正黑體 Light" panose="020B0304030504040204" pitchFamily="34" charset="-120"/>
                <a:ea typeface="微軟正黑體 Light" panose="020B0304030504040204" pitchFamily="34" charset="-120"/>
              </a:rPr>
              <a:t>違反權利範圍應為明確之原則</a:t>
            </a:r>
            <a:r>
              <a:rPr lang="en-US" altLang="zh-TW" sz="1600" b="1" dirty="0">
                <a:solidFill>
                  <a:schemeClr val="bg2">
                    <a:lumMod val="25000"/>
                  </a:schemeClr>
                </a:solidFill>
                <a:latin typeface="微軟正黑體 Light" panose="020B0304030504040204" pitchFamily="34" charset="-120"/>
                <a:ea typeface="微軟正黑體 Light" panose="020B0304030504040204" pitchFamily="34" charset="-120"/>
              </a:rPr>
              <a:t>)</a:t>
            </a:r>
          </a:p>
          <a:p>
            <a:pPr marL="179388" indent="-179388">
              <a:spcBef>
                <a:spcPts val="1200"/>
              </a:spcBef>
            </a:pPr>
            <a:r>
              <a:rPr lang="en-US" altLang="zh-TW" sz="1600" b="1" dirty="0">
                <a:solidFill>
                  <a:schemeClr val="bg2">
                    <a:lumMod val="25000"/>
                  </a:schemeClr>
                </a:solidFill>
                <a:latin typeface="微軟正黑體 Light" panose="020B0304030504040204" pitchFamily="34" charset="-120"/>
                <a:ea typeface="微軟正黑體 Light" panose="020B0304030504040204" pitchFamily="34" charset="-120"/>
              </a:rPr>
              <a:t>3.</a:t>
            </a:r>
            <a:r>
              <a:rPr lang="zh-TW" altLang="en-US" sz="1600" b="1" dirty="0">
                <a:solidFill>
                  <a:schemeClr val="bg2">
                    <a:lumMod val="25000"/>
                  </a:schemeClr>
                </a:solidFill>
                <a:latin typeface="微軟正黑體 Light" panose="020B0304030504040204" pitchFamily="34" charset="-120"/>
                <a:ea typeface="微軟正黑體 Light" panose="020B0304030504040204" pitchFamily="34" charset="-120"/>
              </a:rPr>
              <a:t>違反公寓大廈管理條例第 </a:t>
            </a:r>
            <a:r>
              <a:rPr lang="en-US" altLang="zh-TW" sz="1600" b="1" dirty="0">
                <a:solidFill>
                  <a:schemeClr val="bg2">
                    <a:lumMod val="25000"/>
                  </a:schemeClr>
                </a:solidFill>
                <a:latin typeface="微軟正黑體 Light" panose="020B0304030504040204" pitchFamily="34" charset="-120"/>
                <a:ea typeface="微軟正黑體 Light" panose="020B0304030504040204" pitchFamily="34" charset="-120"/>
              </a:rPr>
              <a:t>57 </a:t>
            </a:r>
            <a:r>
              <a:rPr lang="zh-TW" altLang="en-US" sz="1600" b="1" dirty="0">
                <a:solidFill>
                  <a:schemeClr val="bg2">
                    <a:lumMod val="25000"/>
                  </a:schemeClr>
                </a:solidFill>
                <a:latin typeface="微軟正黑體 Light" panose="020B0304030504040204" pitchFamily="34" charset="-120"/>
                <a:ea typeface="微軟正黑體 Light" panose="020B0304030504040204" pitchFamily="34" charset="-120"/>
              </a:rPr>
              <a:t>條第 </a:t>
            </a:r>
            <a:r>
              <a:rPr lang="en-US" altLang="zh-TW" sz="1600" b="1" dirty="0">
                <a:solidFill>
                  <a:schemeClr val="bg2">
                    <a:lumMod val="25000"/>
                  </a:schemeClr>
                </a:solidFill>
                <a:latin typeface="微軟正黑體 Light" panose="020B0304030504040204" pitchFamily="34" charset="-120"/>
                <a:ea typeface="微軟正黑體 Light" panose="020B0304030504040204" pitchFamily="34" charset="-120"/>
              </a:rPr>
              <a:t>1 </a:t>
            </a:r>
            <a:r>
              <a:rPr lang="zh-TW" altLang="en-US" sz="1600" b="1" dirty="0">
                <a:solidFill>
                  <a:schemeClr val="bg2">
                    <a:lumMod val="25000"/>
                  </a:schemeClr>
                </a:solidFill>
                <a:latin typeface="微軟正黑體 Light" panose="020B0304030504040204" pitchFamily="34" charset="-120"/>
                <a:ea typeface="微軟正黑體 Light" panose="020B0304030504040204" pitchFamily="34" charset="-120"/>
              </a:rPr>
              <a:t>項為強制規定，不得以契約約定預先免除該條規定義務</a:t>
            </a:r>
            <a:endParaRPr lang="en-US" altLang="zh-TW" sz="1600" b="1" dirty="0">
              <a:solidFill>
                <a:schemeClr val="bg2">
                  <a:lumMod val="25000"/>
                </a:schemeClr>
              </a:solidFill>
              <a:latin typeface="微軟正黑體 Light" panose="020B0304030504040204" pitchFamily="34" charset="-120"/>
              <a:ea typeface="微軟正黑體 Light" panose="020B0304030504040204" pitchFamily="34" charset="-120"/>
            </a:endParaRPr>
          </a:p>
          <a:p>
            <a:pPr marL="360363" indent="-269875">
              <a:spcBef>
                <a:spcPts val="1200"/>
              </a:spcBef>
            </a:pPr>
            <a:r>
              <a:rPr lang="en-US" altLang="zh-TW" sz="1600" b="1" dirty="0">
                <a:solidFill>
                  <a:schemeClr val="bg2">
                    <a:lumMod val="25000"/>
                  </a:schemeClr>
                </a:solidFill>
                <a:latin typeface="微軟正黑體 Light" panose="020B0304030504040204" pitchFamily="34" charset="-120"/>
                <a:ea typeface="微軟正黑體 Light" panose="020B0304030504040204" pitchFamily="34" charset="-120"/>
              </a:rPr>
              <a:t>(1)</a:t>
            </a:r>
            <a:r>
              <a:rPr lang="zh-TW" altLang="en-US" sz="1600" b="1" dirty="0">
                <a:solidFill>
                  <a:schemeClr val="bg2">
                    <a:lumMod val="25000"/>
                  </a:schemeClr>
                </a:solidFill>
                <a:latin typeface="微軟正黑體 Light" panose="020B0304030504040204" pitchFamily="34" charset="-120"/>
                <a:ea typeface="微軟正黑體 Light" panose="020B0304030504040204" pitchFamily="34" charset="-120"/>
              </a:rPr>
              <a:t>因非可歸責於賣方之事由，致未能成立管理委員會或推選管理負責人，而不能進行公共設施檢測移交作業，視為公共設施已檢測、移交完成。</a:t>
            </a:r>
            <a:endParaRPr lang="en-US" altLang="zh-TW" sz="1600" b="1" dirty="0">
              <a:solidFill>
                <a:schemeClr val="bg2">
                  <a:lumMod val="25000"/>
                </a:schemeClr>
              </a:solidFill>
              <a:latin typeface="微軟正黑體 Light" panose="020B0304030504040204" pitchFamily="34" charset="-120"/>
              <a:ea typeface="微軟正黑體 Light" panose="020B0304030504040204" pitchFamily="34" charset="-120"/>
            </a:endParaRPr>
          </a:p>
          <a:p>
            <a:pPr marL="360363" indent="-269875">
              <a:spcBef>
                <a:spcPts val="1200"/>
              </a:spcBef>
            </a:pPr>
            <a:r>
              <a:rPr lang="en-US" altLang="zh-TW" sz="1600" b="1" dirty="0">
                <a:solidFill>
                  <a:schemeClr val="bg2">
                    <a:lumMod val="25000"/>
                  </a:schemeClr>
                </a:solidFill>
                <a:latin typeface="微軟正黑體 Light" panose="020B0304030504040204" pitchFamily="34" charset="-120"/>
                <a:ea typeface="微軟正黑體 Light" panose="020B0304030504040204" pitchFamily="34" charset="-120"/>
              </a:rPr>
              <a:t>(2)</a:t>
            </a:r>
            <a:r>
              <a:rPr lang="zh-TW" altLang="en-US" sz="1600" b="1" dirty="0">
                <a:solidFill>
                  <a:schemeClr val="bg2">
                    <a:lumMod val="25000"/>
                  </a:schemeClr>
                </a:solidFill>
                <a:latin typeface="微軟正黑體 Light" panose="020B0304030504040204" pitchFamily="34" charset="-120"/>
                <a:ea typeface="微軟正黑體 Light" panose="020B0304030504040204" pitchFamily="34" charset="-120"/>
              </a:rPr>
              <a:t>已成立管理委員會或推選管理負責人但不配合辦理（或未於賣方指定期限內會同辦理），視為公共設施已檢測、移交完成。</a:t>
            </a:r>
            <a:endParaRPr lang="en-US" altLang="zh-TW" sz="1600" b="1" dirty="0">
              <a:solidFill>
                <a:schemeClr val="bg2">
                  <a:lumMod val="25000"/>
                </a:schemeClr>
              </a:solidFill>
              <a:latin typeface="微軟正黑體 Light" panose="020B0304030504040204" pitchFamily="34" charset="-120"/>
              <a:ea typeface="微軟正黑體 Light" panose="020B0304030504040204" pitchFamily="34" charset="-120"/>
            </a:endParaRPr>
          </a:p>
          <a:p>
            <a:pPr marL="360363" indent="-269875">
              <a:spcBef>
                <a:spcPts val="1200"/>
              </a:spcBef>
            </a:pPr>
            <a:r>
              <a:rPr lang="en-US" altLang="zh-TW" sz="1600" b="1" dirty="0">
                <a:solidFill>
                  <a:schemeClr val="bg2">
                    <a:lumMod val="25000"/>
                  </a:schemeClr>
                </a:solidFill>
                <a:latin typeface="微軟正黑體 Light" panose="020B0304030504040204" pitchFamily="34" charset="-120"/>
                <a:ea typeface="微軟正黑體 Light" panose="020B0304030504040204" pitchFamily="34" charset="-120"/>
              </a:rPr>
              <a:t>(3)</a:t>
            </a:r>
            <a:r>
              <a:rPr lang="zh-TW" altLang="en-US" sz="1600" b="1" dirty="0">
                <a:solidFill>
                  <a:schemeClr val="bg2">
                    <a:lumMod val="25000"/>
                  </a:schemeClr>
                </a:solidFill>
                <a:latin typeface="微軟正黑體 Light" panose="020B0304030504040204" pitchFamily="34" charset="-120"/>
                <a:ea typeface="微軟正黑體 Light" panose="020B0304030504040204" pitchFamily="34" charset="-120"/>
              </a:rPr>
              <a:t>公共設施開放</a:t>
            </a:r>
            <a:r>
              <a:rPr lang="zh-TW" altLang="en-US" sz="1600" b="1" u="sng" dirty="0">
                <a:solidFill>
                  <a:schemeClr val="bg2">
                    <a:lumMod val="25000"/>
                  </a:schemeClr>
                </a:solidFill>
                <a:latin typeface="微軟正黑體 Light" panose="020B0304030504040204" pitchFamily="34" charset="-120"/>
                <a:ea typeface="微軟正黑體 Light" panose="020B0304030504040204" pitchFamily="34" charset="-120"/>
              </a:rPr>
              <a:t>供社區戶使用後</a:t>
            </a:r>
            <a:r>
              <a:rPr lang="zh-TW" altLang="en-US" sz="1600" b="1" dirty="0">
                <a:solidFill>
                  <a:schemeClr val="bg2">
                    <a:lumMod val="25000"/>
                  </a:schemeClr>
                </a:solidFill>
                <a:latin typeface="微軟正黑體 Light" panose="020B0304030504040204" pitchFamily="34" charset="-120"/>
                <a:ea typeface="微軟正黑體 Light" panose="020B0304030504040204" pitchFamily="34" charset="-120"/>
              </a:rPr>
              <a:t>，</a:t>
            </a:r>
            <a:r>
              <a:rPr lang="zh-TW" altLang="en-US" sz="1600" b="1" u="sng" dirty="0">
                <a:solidFill>
                  <a:schemeClr val="bg2">
                    <a:lumMod val="25000"/>
                  </a:schemeClr>
                </a:solidFill>
                <a:latin typeface="微軟正黑體 Light" panose="020B0304030504040204" pitchFamily="34" charset="-120"/>
                <a:ea typeface="微軟正黑體 Light" panose="020B0304030504040204" pitchFamily="34" charset="-120"/>
              </a:rPr>
              <a:t>視為公共設施已檢測、移交完成</a:t>
            </a:r>
            <a:r>
              <a:rPr lang="zh-TW" altLang="en-US" sz="1600" b="1" dirty="0">
                <a:solidFill>
                  <a:schemeClr val="bg2">
                    <a:lumMod val="25000"/>
                  </a:schemeClr>
                </a:solidFill>
                <a:latin typeface="微軟正黑體 Light" panose="020B0304030504040204" pitchFamily="34" charset="-120"/>
                <a:ea typeface="微軟正黑體 Light" panose="020B0304030504040204" pitchFamily="34" charset="-120"/>
              </a:rPr>
              <a:t>。</a:t>
            </a:r>
            <a:endParaRPr lang="en-US" altLang="zh-TW" sz="1600" b="1" dirty="0">
              <a:solidFill>
                <a:schemeClr val="bg2">
                  <a:lumMod val="25000"/>
                </a:schemeClr>
              </a:solidFill>
              <a:latin typeface="微軟正黑體 Light" panose="020B0304030504040204" pitchFamily="34" charset="-120"/>
              <a:ea typeface="微軟正黑體 Light" panose="020B0304030504040204" pitchFamily="34" charset="-120"/>
            </a:endParaRPr>
          </a:p>
          <a:p>
            <a:pPr marL="179388" indent="-179388">
              <a:spcBef>
                <a:spcPts val="1200"/>
              </a:spcBef>
              <a:tabLst>
                <a:tab pos="179388" algn="l"/>
              </a:tabLst>
            </a:pPr>
            <a:r>
              <a:rPr lang="en-US" altLang="zh-TW" sz="1600" b="1" dirty="0">
                <a:solidFill>
                  <a:schemeClr val="bg2">
                    <a:lumMod val="25000"/>
                  </a:schemeClr>
                </a:solidFill>
                <a:latin typeface="微軟正黑體 Light" panose="020B0304030504040204" pitchFamily="34" charset="-120"/>
                <a:ea typeface="微軟正黑體 Light" panose="020B0304030504040204" pitchFamily="34" charset="-120"/>
              </a:rPr>
              <a:t>4.</a:t>
            </a:r>
            <a:r>
              <a:rPr lang="zh-TW" altLang="en-US" sz="1600" b="1" dirty="0">
                <a:solidFill>
                  <a:schemeClr val="bg2">
                    <a:lumMod val="25000"/>
                  </a:schemeClr>
                </a:solidFill>
                <a:latin typeface="微軟正黑體 Light" panose="020B0304030504040204" pitchFamily="34" charset="-120"/>
                <a:ea typeface="微軟正黑體 Light" panose="020B0304030504040204" pitchFamily="34" charset="-120"/>
              </a:rPr>
              <a:t>本案所使用拋光磚地坪採乾式工法，倘因水泥收縮後粘著微量不平均，以致在敲打時會有些微不同之聲音</a:t>
            </a:r>
            <a:r>
              <a:rPr lang="en-US" altLang="zh-TW" sz="1600" b="1" dirty="0">
                <a:solidFill>
                  <a:schemeClr val="bg2">
                    <a:lumMod val="25000"/>
                  </a:schemeClr>
                </a:solidFill>
                <a:latin typeface="微軟正黑體 Light" panose="020B0304030504040204" pitchFamily="34" charset="-120"/>
                <a:ea typeface="微軟正黑體 Light" panose="020B0304030504040204" pitchFamily="34" charset="-120"/>
              </a:rPr>
              <a:t>(</a:t>
            </a:r>
            <a:r>
              <a:rPr lang="zh-TW" altLang="en-US" sz="1600" b="1" dirty="0">
                <a:solidFill>
                  <a:schemeClr val="bg2">
                    <a:lumMod val="25000"/>
                  </a:schemeClr>
                </a:solidFill>
                <a:latin typeface="微軟正黑體 Light" panose="020B0304030504040204" pitchFamily="34" charset="-120"/>
                <a:ea typeface="微軟正黑體 Light" panose="020B0304030504040204" pitchFamily="34" charset="-120"/>
              </a:rPr>
              <a:t>單片敲打不同之聲音不得超過</a:t>
            </a:r>
            <a:r>
              <a:rPr lang="en-US" altLang="zh-TW" sz="1600" b="1" dirty="0">
                <a:solidFill>
                  <a:schemeClr val="bg2">
                    <a:lumMod val="25000"/>
                  </a:schemeClr>
                </a:solidFill>
                <a:latin typeface="微軟正黑體 Light" panose="020B0304030504040204" pitchFamily="34" charset="-120"/>
                <a:ea typeface="微軟正黑體 Light" panose="020B0304030504040204" pitchFamily="34" charset="-120"/>
              </a:rPr>
              <a:t>1/2</a:t>
            </a:r>
            <a:r>
              <a:rPr lang="zh-TW" altLang="en-US" sz="1600" b="1" dirty="0">
                <a:solidFill>
                  <a:schemeClr val="bg2">
                    <a:lumMod val="25000"/>
                  </a:schemeClr>
                </a:solidFill>
                <a:latin typeface="微軟正黑體 Light" panose="020B0304030504040204" pitchFamily="34" charset="-120"/>
                <a:ea typeface="微軟正黑體 Light" panose="020B0304030504040204" pitchFamily="34" charset="-120"/>
              </a:rPr>
              <a:t>以上</a:t>
            </a:r>
            <a:r>
              <a:rPr lang="en-US" altLang="zh-TW" sz="1600" b="1" dirty="0">
                <a:solidFill>
                  <a:schemeClr val="bg2">
                    <a:lumMod val="25000"/>
                  </a:schemeClr>
                </a:solidFill>
                <a:latin typeface="微軟正黑體 Light" panose="020B0304030504040204" pitchFamily="34" charset="-120"/>
                <a:ea typeface="微軟正黑體 Light" panose="020B0304030504040204" pitchFamily="34" charset="-120"/>
              </a:rPr>
              <a:t>)</a:t>
            </a:r>
            <a:r>
              <a:rPr lang="zh-TW" altLang="en-US" sz="1600" b="1" dirty="0">
                <a:solidFill>
                  <a:schemeClr val="bg2">
                    <a:lumMod val="25000"/>
                  </a:schemeClr>
                </a:solidFill>
                <a:latin typeface="微軟正黑體 Light" panose="020B0304030504040204" pitchFamily="34" charset="-120"/>
                <a:ea typeface="微軟正黑體 Light" panose="020B0304030504040204" pitchFamily="34" charset="-120"/>
              </a:rPr>
              <a:t>，買、雙方同意以灌注方式處理。</a:t>
            </a:r>
            <a:r>
              <a:rPr lang="en-US" altLang="zh-TW" sz="1600" b="1" dirty="0">
                <a:solidFill>
                  <a:schemeClr val="bg2">
                    <a:lumMod val="25000"/>
                  </a:schemeClr>
                </a:solidFill>
                <a:latin typeface="微軟正黑體 Light" panose="020B0304030504040204" pitchFamily="34" charset="-120"/>
                <a:ea typeface="微軟正黑體 Light" panose="020B0304030504040204" pitchFamily="34" charset="-120"/>
              </a:rPr>
              <a:t>(</a:t>
            </a:r>
            <a:r>
              <a:rPr lang="zh-TW" altLang="en-US" sz="1600" b="1" dirty="0">
                <a:solidFill>
                  <a:schemeClr val="bg2">
                    <a:lumMod val="25000"/>
                  </a:schemeClr>
                </a:solidFill>
                <a:latin typeface="微軟正黑體 Light" panose="020B0304030504040204" pitchFamily="34" charset="-120"/>
                <a:ea typeface="微軟正黑體 Light" panose="020B0304030504040204" pitchFamily="34" charset="-120"/>
              </a:rPr>
              <a:t>限縮買方瑕疵修補選擇權</a:t>
            </a:r>
            <a:r>
              <a:rPr lang="en-US" altLang="zh-TW" sz="1600" b="1" dirty="0">
                <a:solidFill>
                  <a:schemeClr val="bg2">
                    <a:lumMod val="25000"/>
                  </a:schemeClr>
                </a:solidFill>
                <a:latin typeface="微軟正黑體 Light" panose="020B0304030504040204" pitchFamily="34" charset="-120"/>
                <a:ea typeface="微軟正黑體 Light" panose="020B0304030504040204" pitchFamily="34" charset="-120"/>
              </a:rPr>
              <a:t>)</a:t>
            </a:r>
          </a:p>
          <a:p>
            <a:pPr marL="179388" indent="-179388">
              <a:spcBef>
                <a:spcPts val="1200"/>
              </a:spcBef>
              <a:tabLst>
                <a:tab pos="179388" algn="l"/>
              </a:tabLst>
            </a:pPr>
            <a:r>
              <a:rPr lang="en-US" altLang="zh-TW" sz="1600" b="1" dirty="0">
                <a:solidFill>
                  <a:schemeClr val="bg2">
                    <a:lumMod val="25000"/>
                  </a:schemeClr>
                </a:solidFill>
                <a:latin typeface="微軟正黑體 Light" panose="020B0304030504040204" pitchFamily="34" charset="-120"/>
                <a:ea typeface="微軟正黑體 Light" panose="020B0304030504040204" pitchFamily="34" charset="-120"/>
              </a:rPr>
              <a:t>5.</a:t>
            </a:r>
            <a:r>
              <a:rPr lang="zh-TW" altLang="en-US" sz="1600" b="1" dirty="0">
                <a:solidFill>
                  <a:schemeClr val="bg2">
                    <a:lumMod val="25000"/>
                  </a:schemeClr>
                </a:solidFill>
                <a:latin typeface="微軟正黑體 Light" panose="020B0304030504040204" pitchFamily="34" charset="-120"/>
                <a:ea typeface="微軟正黑體 Light" panose="020B0304030504040204" pitchFamily="34" charset="-120"/>
              </a:rPr>
              <a:t>為增進本大樓之品質及機能，賣方就本大樓</a:t>
            </a:r>
            <a:r>
              <a:rPr lang="en-US" altLang="zh-TW" sz="1600" b="1" dirty="0">
                <a:solidFill>
                  <a:schemeClr val="bg2">
                    <a:lumMod val="25000"/>
                  </a:schemeClr>
                </a:solidFill>
                <a:latin typeface="微軟正黑體 Light" panose="020B0304030504040204" pitchFamily="34" charset="-120"/>
                <a:ea typeface="微軟正黑體 Light" panose="020B0304030504040204" pitchFamily="34" charset="-120"/>
              </a:rPr>
              <a:t>1</a:t>
            </a:r>
            <a:r>
              <a:rPr lang="zh-TW" altLang="en-US" sz="1600" b="1" dirty="0">
                <a:solidFill>
                  <a:schemeClr val="bg2">
                    <a:lumMod val="25000"/>
                  </a:schemeClr>
                </a:solidFill>
                <a:latin typeface="微軟正黑體 Light" panose="020B0304030504040204" pitchFamily="34" charset="-120"/>
                <a:ea typeface="微軟正黑體 Light" panose="020B0304030504040204" pitchFamily="34" charset="-120"/>
              </a:rPr>
              <a:t>樓法定空地及退縮地等，規劃作為公共休閒空間、植栽美化與作為交誼廳。買方充分了解買賣價金並不包含上開公共設施。就此部份買方不再有任何其他增建、擴充或變更之主張或請求。如遭主管機關限令回復原狀，買方亦不得向賣方主張任何權利及要求任何賠償 。</a:t>
            </a:r>
            <a:endParaRPr lang="en-US" altLang="zh-TW" sz="1600" b="1" dirty="0">
              <a:solidFill>
                <a:schemeClr val="bg2">
                  <a:lumMod val="25000"/>
                </a:schemeClr>
              </a:solidFill>
              <a:latin typeface="微軟正黑體 Light" panose="020B0304030504040204" pitchFamily="34" charset="-120"/>
              <a:ea typeface="微軟正黑體 Light" panose="020B0304030504040204" pitchFamily="34" charset="-120"/>
            </a:endParaRPr>
          </a:p>
          <a:p>
            <a:pPr marL="179388" indent="-1588">
              <a:spcBef>
                <a:spcPts val="600"/>
              </a:spcBef>
              <a:tabLst>
                <a:tab pos="179388" algn="l"/>
              </a:tabLst>
            </a:pPr>
            <a:r>
              <a:rPr lang="en-US" altLang="zh-TW" sz="1600" b="1" dirty="0">
                <a:solidFill>
                  <a:schemeClr val="bg2">
                    <a:lumMod val="25000"/>
                  </a:schemeClr>
                </a:solidFill>
                <a:latin typeface="微軟正黑體 Light" panose="020B0304030504040204" pitchFamily="34" charset="-120"/>
                <a:ea typeface="微軟正黑體 Light" panose="020B0304030504040204" pitchFamily="34" charset="-120"/>
              </a:rPr>
              <a:t>(</a:t>
            </a:r>
            <a:r>
              <a:rPr lang="zh-TW" altLang="en-US" sz="1600" b="1" dirty="0">
                <a:solidFill>
                  <a:schemeClr val="bg2">
                    <a:lumMod val="25000"/>
                  </a:schemeClr>
                </a:solidFill>
                <a:latin typeface="微軟正黑體 Light" panose="020B0304030504040204" pitchFamily="34" charset="-120"/>
                <a:ea typeface="微軟正黑體 Light" panose="020B0304030504040204" pitchFamily="34" charset="-120"/>
              </a:rPr>
              <a:t>二工施作違反公平交易法之規定</a:t>
            </a:r>
            <a:r>
              <a:rPr lang="en-US" altLang="zh-TW" sz="1600" b="1" dirty="0">
                <a:solidFill>
                  <a:schemeClr val="bg2">
                    <a:lumMod val="25000"/>
                  </a:schemeClr>
                </a:solidFill>
                <a:latin typeface="微軟正黑體 Light" panose="020B0304030504040204" pitchFamily="34" charset="-120"/>
                <a:ea typeface="微軟正黑體 Light" panose="020B0304030504040204" pitchFamily="34" charset="-120"/>
              </a:rPr>
              <a:t>)</a:t>
            </a:r>
            <a:endParaRPr lang="zh-TW" altLang="en-US" sz="1600" b="1" dirty="0">
              <a:solidFill>
                <a:schemeClr val="bg2">
                  <a:lumMod val="25000"/>
                </a:schemeClr>
              </a:solidFill>
              <a:latin typeface="微軟正黑體 Light" panose="020B0304030504040204" pitchFamily="34" charset="-120"/>
              <a:ea typeface="微軟正黑體 Light" panose="020B0304030504040204" pitchFamily="34" charset="-120"/>
            </a:endParaRPr>
          </a:p>
        </p:txBody>
      </p:sp>
      <p:sp>
        <p:nvSpPr>
          <p:cNvPr id="13" name="橢圓 7">
            <a:extLst>
              <a:ext uri="{FF2B5EF4-FFF2-40B4-BE49-F238E27FC236}">
                <a16:creationId xmlns:a16="http://schemas.microsoft.com/office/drawing/2014/main" id="{487D8423-B09B-40D0-ABE3-E5270EE0847F}"/>
              </a:ext>
            </a:extLst>
          </p:cNvPr>
          <p:cNvSpPr/>
          <p:nvPr/>
        </p:nvSpPr>
        <p:spPr>
          <a:xfrm>
            <a:off x="4582183" y="2362265"/>
            <a:ext cx="4654581" cy="471480"/>
          </a:xfrm>
          <a:custGeom>
            <a:avLst/>
            <a:gdLst>
              <a:gd name="csX0" fmla="*/ 0 w 4535606"/>
              <a:gd name="csY0" fmla="*/ 235740 h 471480"/>
              <a:gd name="csX1" fmla="*/ 2267803 w 4535606"/>
              <a:gd name="csY1" fmla="*/ 0 h 471480"/>
              <a:gd name="csX2" fmla="*/ 4535606 w 4535606"/>
              <a:gd name="csY2" fmla="*/ 235740 h 471480"/>
              <a:gd name="csX3" fmla="*/ 2267803 w 4535606"/>
              <a:gd name="csY3" fmla="*/ 471480 h 471480"/>
              <a:gd name="csX4" fmla="*/ 0 w 4535606"/>
              <a:gd name="csY4" fmla="*/ 235740 h 471480"/>
            </a:gdLst>
            <a:ahLst/>
            <a:cxnLst>
              <a:cxn ang="0">
                <a:pos x="csX0" y="csY0"/>
              </a:cxn>
              <a:cxn ang="0">
                <a:pos x="csX1" y="csY1"/>
              </a:cxn>
              <a:cxn ang="0">
                <a:pos x="csX2" y="csY2"/>
              </a:cxn>
              <a:cxn ang="0">
                <a:pos x="csX3" y="csY3"/>
              </a:cxn>
              <a:cxn ang="0">
                <a:pos x="csX4" y="csY4"/>
              </a:cxn>
            </a:cxnLst>
            <a:rect l="l" t="t" r="r" b="b"/>
            <a:pathLst>
              <a:path w="4535606" h="471480" extrusionOk="0">
                <a:moveTo>
                  <a:pt x="0" y="235740"/>
                </a:moveTo>
                <a:cubicBezTo>
                  <a:pt x="18715" y="-35234"/>
                  <a:pt x="1198699" y="147711"/>
                  <a:pt x="2267803" y="0"/>
                </a:cubicBezTo>
                <a:cubicBezTo>
                  <a:pt x="3505585" y="-5555"/>
                  <a:pt x="4544528" y="74261"/>
                  <a:pt x="4535606" y="235740"/>
                </a:cubicBezTo>
                <a:cubicBezTo>
                  <a:pt x="4622540" y="308475"/>
                  <a:pt x="3487373" y="555321"/>
                  <a:pt x="2267803" y="471480"/>
                </a:cubicBezTo>
                <a:cubicBezTo>
                  <a:pt x="1006479" y="500549"/>
                  <a:pt x="24181" y="344667"/>
                  <a:pt x="0" y="235740"/>
                </a:cubicBezTo>
                <a:close/>
              </a:path>
            </a:pathLst>
          </a:custGeom>
          <a:noFill/>
          <a:ln w="22225" cap="rnd">
            <a:solidFill>
              <a:srgbClr val="FF0000">
                <a:alpha val="71000"/>
              </a:srgbClr>
            </a:solidFill>
            <a:prstDash val="solid"/>
            <a:extLst>
              <a:ext uri="{C807C97D-BFC1-408E-A445-0C87EB9F89A2}">
                <ask:lineSketchStyleProps xmlns:ask="http://schemas.microsoft.com/office/drawing/2018/sketchyshapes" xmlns="" sd="4266498984">
                  <a:prstGeom prst="ellipse">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endParaRPr lang="zh-TW" altLang="en-US" sz="3200" b="1" dirty="0">
              <a:solidFill>
                <a:schemeClr val="tx1"/>
              </a:solidFill>
              <a:latin typeface="標楷體" panose="03000509000000000000" pitchFamily="65" charset="-120"/>
              <a:ea typeface="標楷體" panose="03000509000000000000" pitchFamily="65" charset="-120"/>
            </a:endParaRPr>
          </a:p>
        </p:txBody>
      </p:sp>
      <p:sp>
        <p:nvSpPr>
          <p:cNvPr id="14" name="橢圓 7">
            <a:extLst>
              <a:ext uri="{FF2B5EF4-FFF2-40B4-BE49-F238E27FC236}">
                <a16:creationId xmlns:a16="http://schemas.microsoft.com/office/drawing/2014/main" id="{B57D9D28-B3C0-41C8-ABCC-AC92A3A16AC9}"/>
              </a:ext>
            </a:extLst>
          </p:cNvPr>
          <p:cNvSpPr/>
          <p:nvPr/>
        </p:nvSpPr>
        <p:spPr>
          <a:xfrm>
            <a:off x="968906" y="2046560"/>
            <a:ext cx="3058902" cy="396602"/>
          </a:xfrm>
          <a:custGeom>
            <a:avLst/>
            <a:gdLst>
              <a:gd name="csX0" fmla="*/ 0 w 3404311"/>
              <a:gd name="csY0" fmla="*/ 198301 h 396602"/>
              <a:gd name="csX1" fmla="*/ 1702156 w 3404311"/>
              <a:gd name="csY1" fmla="*/ 0 h 396602"/>
              <a:gd name="csX2" fmla="*/ 3404312 w 3404311"/>
              <a:gd name="csY2" fmla="*/ 198301 h 396602"/>
              <a:gd name="csX3" fmla="*/ 1702156 w 3404311"/>
              <a:gd name="csY3" fmla="*/ 396602 h 396602"/>
              <a:gd name="csX4" fmla="*/ 0 w 3404311"/>
              <a:gd name="csY4" fmla="*/ 198301 h 396602"/>
            </a:gdLst>
            <a:ahLst/>
            <a:cxnLst>
              <a:cxn ang="0">
                <a:pos x="csX0" y="csY0"/>
              </a:cxn>
              <a:cxn ang="0">
                <a:pos x="csX1" y="csY1"/>
              </a:cxn>
              <a:cxn ang="0">
                <a:pos x="csX2" y="csY2"/>
              </a:cxn>
              <a:cxn ang="0">
                <a:pos x="csX3" y="csY3"/>
              </a:cxn>
              <a:cxn ang="0">
                <a:pos x="csX4" y="csY4"/>
              </a:cxn>
            </a:cxnLst>
            <a:rect l="l" t="t" r="r" b="b"/>
            <a:pathLst>
              <a:path w="3404311" h="396602" extrusionOk="0">
                <a:moveTo>
                  <a:pt x="0" y="198301"/>
                </a:moveTo>
                <a:cubicBezTo>
                  <a:pt x="24829" y="-97980"/>
                  <a:pt x="872598" y="89025"/>
                  <a:pt x="1702156" y="0"/>
                </a:cubicBezTo>
                <a:cubicBezTo>
                  <a:pt x="2626009" y="-6133"/>
                  <a:pt x="3409719" y="69822"/>
                  <a:pt x="3404312" y="198301"/>
                </a:cubicBezTo>
                <a:cubicBezTo>
                  <a:pt x="3461339" y="270126"/>
                  <a:pt x="2621387" y="449714"/>
                  <a:pt x="1702156" y="396602"/>
                </a:cubicBezTo>
                <a:cubicBezTo>
                  <a:pt x="756332" y="415484"/>
                  <a:pt x="6912" y="301740"/>
                  <a:pt x="0" y="198301"/>
                </a:cubicBezTo>
                <a:close/>
              </a:path>
            </a:pathLst>
          </a:custGeom>
          <a:noFill/>
          <a:ln w="22225" cap="rnd">
            <a:solidFill>
              <a:srgbClr val="FF0000">
                <a:alpha val="71000"/>
              </a:srgbClr>
            </a:solidFill>
            <a:prstDash val="solid"/>
            <a:extLst>
              <a:ext uri="{C807C97D-BFC1-408E-A445-0C87EB9F89A2}">
                <ask:lineSketchStyleProps xmlns:ask="http://schemas.microsoft.com/office/drawing/2018/sketchyshapes" xmlns="" sd="4266498984">
                  <a:prstGeom prst="ellipse">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endParaRPr lang="zh-TW" altLang="en-US" sz="3200" b="1" dirty="0">
              <a:solidFill>
                <a:schemeClr val="tx1"/>
              </a:solidFill>
              <a:latin typeface="標楷體" panose="03000509000000000000" pitchFamily="65" charset="-120"/>
              <a:ea typeface="標楷體" panose="03000509000000000000" pitchFamily="65" charset="-120"/>
            </a:endParaRPr>
          </a:p>
        </p:txBody>
      </p:sp>
      <p:sp>
        <p:nvSpPr>
          <p:cNvPr id="15" name="橢圓 7">
            <a:extLst>
              <a:ext uri="{FF2B5EF4-FFF2-40B4-BE49-F238E27FC236}">
                <a16:creationId xmlns:a16="http://schemas.microsoft.com/office/drawing/2014/main" id="{0C13D35F-9489-4464-B923-F58D6767D038}"/>
              </a:ext>
            </a:extLst>
          </p:cNvPr>
          <p:cNvSpPr/>
          <p:nvPr/>
        </p:nvSpPr>
        <p:spPr>
          <a:xfrm>
            <a:off x="968906" y="5956183"/>
            <a:ext cx="3404311" cy="396602"/>
          </a:xfrm>
          <a:custGeom>
            <a:avLst/>
            <a:gdLst>
              <a:gd name="csX0" fmla="*/ 0 w 3745011"/>
              <a:gd name="csY0" fmla="*/ 198301 h 396602"/>
              <a:gd name="csX1" fmla="*/ 1872506 w 3745011"/>
              <a:gd name="csY1" fmla="*/ 0 h 396602"/>
              <a:gd name="csX2" fmla="*/ 3745012 w 3745011"/>
              <a:gd name="csY2" fmla="*/ 198301 h 396602"/>
              <a:gd name="csX3" fmla="*/ 1872506 w 3745011"/>
              <a:gd name="csY3" fmla="*/ 396602 h 396602"/>
              <a:gd name="csX4" fmla="*/ 0 w 3745011"/>
              <a:gd name="csY4" fmla="*/ 198301 h 396602"/>
            </a:gdLst>
            <a:ahLst/>
            <a:cxnLst>
              <a:cxn ang="0">
                <a:pos x="csX0" y="csY0"/>
              </a:cxn>
              <a:cxn ang="0">
                <a:pos x="csX1" y="csY1"/>
              </a:cxn>
              <a:cxn ang="0">
                <a:pos x="csX2" y="csY2"/>
              </a:cxn>
              <a:cxn ang="0">
                <a:pos x="csX3" y="csY3"/>
              </a:cxn>
              <a:cxn ang="0">
                <a:pos x="csX4" y="csY4"/>
              </a:cxn>
            </a:cxnLst>
            <a:rect l="l" t="t" r="r" b="b"/>
            <a:pathLst>
              <a:path w="3745011" h="396602" extrusionOk="0">
                <a:moveTo>
                  <a:pt x="0" y="198301"/>
                </a:moveTo>
                <a:cubicBezTo>
                  <a:pt x="23469" y="-87753"/>
                  <a:pt x="895401" y="45957"/>
                  <a:pt x="1872506" y="0"/>
                </a:cubicBezTo>
                <a:cubicBezTo>
                  <a:pt x="2890441" y="-6133"/>
                  <a:pt x="3750419" y="69822"/>
                  <a:pt x="3745012" y="198301"/>
                </a:cubicBezTo>
                <a:cubicBezTo>
                  <a:pt x="3842136" y="243623"/>
                  <a:pt x="2848487" y="544842"/>
                  <a:pt x="1872506" y="396602"/>
                </a:cubicBezTo>
                <a:cubicBezTo>
                  <a:pt x="832600" y="415484"/>
                  <a:pt x="6912" y="301740"/>
                  <a:pt x="0" y="198301"/>
                </a:cubicBezTo>
                <a:close/>
              </a:path>
            </a:pathLst>
          </a:custGeom>
          <a:noFill/>
          <a:ln w="22225" cap="rnd">
            <a:solidFill>
              <a:srgbClr val="FF0000">
                <a:alpha val="71000"/>
              </a:srgbClr>
            </a:solidFill>
            <a:prstDash val="solid"/>
            <a:extLst>
              <a:ext uri="{C807C97D-BFC1-408E-A445-0C87EB9F89A2}">
                <ask:lineSketchStyleProps xmlns:ask="http://schemas.microsoft.com/office/drawing/2018/sketchyshapes" xmlns="" sd="4266498984">
                  <a:prstGeom prst="ellipse">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endParaRPr lang="zh-TW" altLang="en-US" sz="3200" b="1" dirty="0">
              <a:solidFill>
                <a:schemeClr val="tx1"/>
              </a:solidFill>
              <a:latin typeface="標楷體" panose="03000509000000000000" pitchFamily="65" charset="-120"/>
              <a:ea typeface="標楷體" panose="03000509000000000000" pitchFamily="65" charset="-120"/>
            </a:endParaRPr>
          </a:p>
        </p:txBody>
      </p:sp>
      <p:sp>
        <p:nvSpPr>
          <p:cNvPr id="16" name="橢圓 7">
            <a:extLst>
              <a:ext uri="{FF2B5EF4-FFF2-40B4-BE49-F238E27FC236}">
                <a16:creationId xmlns:a16="http://schemas.microsoft.com/office/drawing/2014/main" id="{ABB87041-CB29-4D3C-A7EF-0351AE9DB2B4}"/>
              </a:ext>
            </a:extLst>
          </p:cNvPr>
          <p:cNvSpPr/>
          <p:nvPr/>
        </p:nvSpPr>
        <p:spPr>
          <a:xfrm>
            <a:off x="6211047" y="4748531"/>
            <a:ext cx="2654657" cy="396602"/>
          </a:xfrm>
          <a:custGeom>
            <a:avLst/>
            <a:gdLst>
              <a:gd name="csX0" fmla="*/ 0 w 2919995"/>
              <a:gd name="csY0" fmla="*/ 198301 h 396602"/>
              <a:gd name="csX1" fmla="*/ 1459998 w 2919995"/>
              <a:gd name="csY1" fmla="*/ 0 h 396602"/>
              <a:gd name="csX2" fmla="*/ 2919996 w 2919995"/>
              <a:gd name="csY2" fmla="*/ 198301 h 396602"/>
              <a:gd name="csX3" fmla="*/ 1459998 w 2919995"/>
              <a:gd name="csY3" fmla="*/ 396602 h 396602"/>
              <a:gd name="csX4" fmla="*/ 0 w 2919995"/>
              <a:gd name="csY4" fmla="*/ 198301 h 396602"/>
            </a:gdLst>
            <a:ahLst/>
            <a:cxnLst>
              <a:cxn ang="0">
                <a:pos x="csX0" y="csY0"/>
              </a:cxn>
              <a:cxn ang="0">
                <a:pos x="csX1" y="csY1"/>
              </a:cxn>
              <a:cxn ang="0">
                <a:pos x="csX2" y="csY2"/>
              </a:cxn>
              <a:cxn ang="0">
                <a:pos x="csX3" y="csY3"/>
              </a:cxn>
              <a:cxn ang="0">
                <a:pos x="csX4" y="csY4"/>
              </a:cxn>
            </a:cxnLst>
            <a:rect l="l" t="t" r="r" b="b"/>
            <a:pathLst>
              <a:path w="2919995" h="396602" extrusionOk="0">
                <a:moveTo>
                  <a:pt x="0" y="198301"/>
                </a:moveTo>
                <a:cubicBezTo>
                  <a:pt x="15451" y="-27439"/>
                  <a:pt x="713994" y="48599"/>
                  <a:pt x="1459998" y="0"/>
                </a:cubicBezTo>
                <a:cubicBezTo>
                  <a:pt x="2250111" y="-6133"/>
                  <a:pt x="2925403" y="69822"/>
                  <a:pt x="2919996" y="198301"/>
                </a:cubicBezTo>
                <a:cubicBezTo>
                  <a:pt x="3036665" y="230704"/>
                  <a:pt x="2243555" y="454644"/>
                  <a:pt x="1459998" y="396602"/>
                </a:cubicBezTo>
                <a:cubicBezTo>
                  <a:pt x="647914" y="415484"/>
                  <a:pt x="6912" y="301740"/>
                  <a:pt x="0" y="198301"/>
                </a:cubicBezTo>
                <a:close/>
              </a:path>
            </a:pathLst>
          </a:custGeom>
          <a:noFill/>
          <a:ln w="22225" cap="rnd">
            <a:solidFill>
              <a:srgbClr val="FF0000">
                <a:alpha val="71000"/>
              </a:srgbClr>
            </a:solidFill>
            <a:prstDash val="solid"/>
            <a:extLst>
              <a:ext uri="{C807C97D-BFC1-408E-A445-0C87EB9F89A2}">
                <ask:lineSketchStyleProps xmlns:ask="http://schemas.microsoft.com/office/drawing/2018/sketchyshapes" xmlns="" sd="4266498984">
                  <a:prstGeom prst="ellipse">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endParaRPr lang="zh-TW" altLang="en-US" sz="3200" b="1" dirty="0">
              <a:solidFill>
                <a:schemeClr val="tx1"/>
              </a:solidFill>
              <a:latin typeface="標楷體" panose="03000509000000000000" pitchFamily="65" charset="-120"/>
              <a:ea typeface="標楷體" panose="03000509000000000000" pitchFamily="65" charset="-120"/>
            </a:endParaRPr>
          </a:p>
        </p:txBody>
      </p:sp>
      <p:pic>
        <p:nvPicPr>
          <p:cNvPr id="17" name="圖片 16">
            <a:extLst>
              <a:ext uri="{FF2B5EF4-FFF2-40B4-BE49-F238E27FC236}">
                <a16:creationId xmlns:a16="http://schemas.microsoft.com/office/drawing/2014/main" id="{E32D355C-CC56-4C64-A1E7-69E171918D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2918" y="27110"/>
            <a:ext cx="1293793" cy="432647"/>
          </a:xfrm>
          <a:prstGeom prst="rect">
            <a:avLst/>
          </a:prstGeom>
        </p:spPr>
      </p:pic>
      <p:pic>
        <p:nvPicPr>
          <p:cNvPr id="4" name="圖片 3">
            <a:extLst>
              <a:ext uri="{FF2B5EF4-FFF2-40B4-BE49-F238E27FC236}">
                <a16:creationId xmlns:a16="http://schemas.microsoft.com/office/drawing/2014/main" id="{423347E1-3759-45BA-B460-3493842D562A}"/>
              </a:ext>
            </a:extLst>
          </p:cNvPr>
          <p:cNvPicPr>
            <a:picLocks noChangeAspect="1"/>
          </p:cNvPicPr>
          <p:nvPr/>
        </p:nvPicPr>
        <p:blipFill>
          <a:blip r:embed="rId4"/>
          <a:stretch>
            <a:fillRect/>
          </a:stretch>
        </p:blipFill>
        <p:spPr>
          <a:xfrm>
            <a:off x="10796414" y="552642"/>
            <a:ext cx="1112223" cy="1112223"/>
          </a:xfrm>
          <a:prstGeom prst="rect">
            <a:avLst/>
          </a:prstGeom>
        </p:spPr>
      </p:pic>
      <p:sp>
        <p:nvSpPr>
          <p:cNvPr id="3" name="投影片編號版面配置區 2">
            <a:extLst>
              <a:ext uri="{FF2B5EF4-FFF2-40B4-BE49-F238E27FC236}">
                <a16:creationId xmlns:a16="http://schemas.microsoft.com/office/drawing/2014/main" id="{95C2A75A-2507-BFC1-FE0F-D5A6C1388648}"/>
              </a:ext>
            </a:extLst>
          </p:cNvPr>
          <p:cNvSpPr>
            <a:spLocks noGrp="1"/>
          </p:cNvSpPr>
          <p:nvPr>
            <p:ph type="sldNum" sz="quarter" idx="12"/>
          </p:nvPr>
        </p:nvSpPr>
        <p:spPr>
          <a:xfrm>
            <a:off x="8935278" y="6400057"/>
            <a:ext cx="2743200" cy="365125"/>
          </a:xfrm>
        </p:spPr>
        <p:txBody>
          <a:bodyPr/>
          <a:lstStyle/>
          <a:p>
            <a:fld id="{AACB90C0-7538-46F1-B501-0F43F4A2C391}" type="slidenum">
              <a:rPr lang="zh-TW" altLang="en-US" smtClean="0"/>
              <a:t>27</a:t>
            </a:fld>
            <a:endParaRPr lang="zh-TW" altLang="en-US" dirty="0"/>
          </a:p>
        </p:txBody>
      </p:sp>
    </p:spTree>
    <p:extLst>
      <p:ext uri="{BB962C8B-B14F-4D97-AF65-F5344CB8AC3E}">
        <p14:creationId xmlns:p14="http://schemas.microsoft.com/office/powerpoint/2010/main" val="4066025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4" grpId="0" animBg="1"/>
      <p:bldP spid="15" grpId="0" animBg="1"/>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102557E6-50AD-4FEF-B2C1-8349EB884DF9}"/>
              </a:ext>
            </a:extLst>
          </p:cNvPr>
          <p:cNvSpPr/>
          <p:nvPr/>
        </p:nvSpPr>
        <p:spPr>
          <a:xfrm>
            <a:off x="-331817" y="1972035"/>
            <a:ext cx="12523817" cy="2660123"/>
          </a:xfrm>
          <a:prstGeom prst="rect">
            <a:avLst/>
          </a:prstGeom>
          <a:solidFill>
            <a:srgbClr val="CED8E9">
              <a:alpha val="53000"/>
            </a:srgb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endParaRPr lang="zh-TW" altLang="en-US" sz="3200" b="1" dirty="0">
              <a:solidFill>
                <a:schemeClr val="tx1"/>
              </a:solidFill>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1445809" y="2790825"/>
            <a:ext cx="10530995" cy="1082970"/>
          </a:xfrm>
        </p:spPr>
        <p:txBody>
          <a:bodyPr>
            <a:normAutofit/>
          </a:bodyPr>
          <a:lstStyle/>
          <a:p>
            <a:pPr marL="0" indent="0">
              <a:lnSpc>
                <a:spcPct val="100000"/>
              </a:lnSpc>
              <a:spcBef>
                <a:spcPts val="2000"/>
              </a:spcBef>
              <a:buNone/>
            </a:pPr>
            <a:r>
              <a:rPr lang="zh-TW" altLang="en-US" sz="4000" b="1" dirty="0">
                <a:solidFill>
                  <a:schemeClr val="accent1">
                    <a:lumMod val="75000"/>
                  </a:schemeClr>
                </a:solidFill>
                <a:latin typeface="微軟正黑體" panose="020B0604030504040204" pitchFamily="34" charset="-120"/>
                <a:ea typeface="微軟正黑體" panose="020B0604030504040204" pitchFamily="34" charset="-120"/>
              </a:rPr>
              <a:t>三、結語</a:t>
            </a:r>
            <a:endParaRPr lang="zh-TW" altLang="en-US" sz="4000" dirty="0">
              <a:solidFill>
                <a:schemeClr val="accent1">
                  <a:lumMod val="75000"/>
                </a:schemeClr>
              </a:solidFill>
            </a:endParaRPr>
          </a:p>
        </p:txBody>
      </p:sp>
      <p:pic>
        <p:nvPicPr>
          <p:cNvPr id="6" name="圖片 5">
            <a:extLst>
              <a:ext uri="{FF2B5EF4-FFF2-40B4-BE49-F238E27FC236}">
                <a16:creationId xmlns:a16="http://schemas.microsoft.com/office/drawing/2014/main" id="{FC3C5193-9FB2-4316-8732-2702BAABBC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36442" y="31283"/>
            <a:ext cx="1255981" cy="420003"/>
          </a:xfrm>
          <a:prstGeom prst="rect">
            <a:avLst/>
          </a:prstGeom>
        </p:spPr>
      </p:pic>
      <p:sp>
        <p:nvSpPr>
          <p:cNvPr id="4" name="投影片編號版面配置區 3">
            <a:extLst>
              <a:ext uri="{FF2B5EF4-FFF2-40B4-BE49-F238E27FC236}">
                <a16:creationId xmlns:a16="http://schemas.microsoft.com/office/drawing/2014/main" id="{2D98EC04-07C4-48C9-8D99-DDDCC8E37028}"/>
              </a:ext>
            </a:extLst>
          </p:cNvPr>
          <p:cNvSpPr>
            <a:spLocks noGrp="1"/>
          </p:cNvSpPr>
          <p:nvPr>
            <p:ph type="sldNum" sz="quarter" idx="12"/>
          </p:nvPr>
        </p:nvSpPr>
        <p:spPr>
          <a:xfrm>
            <a:off x="9349223" y="6462487"/>
            <a:ext cx="2743200" cy="365125"/>
          </a:xfrm>
        </p:spPr>
        <p:txBody>
          <a:bodyPr/>
          <a:lstStyle/>
          <a:p>
            <a:fld id="{AACB90C0-7538-46F1-B501-0F43F4A2C391}" type="slidenum">
              <a:rPr lang="zh-TW" altLang="en-US" smtClean="0"/>
              <a:t>28</a:t>
            </a:fld>
            <a:endParaRPr lang="zh-TW" altLang="en-US" dirty="0"/>
          </a:p>
        </p:txBody>
      </p:sp>
      <p:pic>
        <p:nvPicPr>
          <p:cNvPr id="9" name="圖片 8">
            <a:extLst>
              <a:ext uri="{FF2B5EF4-FFF2-40B4-BE49-F238E27FC236}">
                <a16:creationId xmlns:a16="http://schemas.microsoft.com/office/drawing/2014/main" id="{A3266B05-6363-42FE-B716-4827F7168DF0}"/>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9961" b="92773" l="9961" r="89990">
                        <a14:foregroundMark x1="39209" y1="92773" x2="39209" y2="92773"/>
                        <a14:foregroundMark x1="36572" y1="92188" x2="36572" y2="92188"/>
                      </a14:backgroundRemoval>
                    </a14:imgEffect>
                  </a14:imgLayer>
                </a14:imgProps>
              </a:ext>
              <a:ext uri="{28A0092B-C50C-407E-A947-70E740481C1C}">
                <a14:useLocalDpi xmlns:a14="http://schemas.microsoft.com/office/drawing/2010/main" val="0"/>
              </a:ext>
            </a:extLst>
          </a:blip>
          <a:stretch>
            <a:fillRect/>
          </a:stretch>
        </p:blipFill>
        <p:spPr>
          <a:xfrm flipH="1">
            <a:off x="8488886" y="3177361"/>
            <a:ext cx="2975546" cy="2975546"/>
          </a:xfrm>
          <a:prstGeom prst="rect">
            <a:avLst/>
          </a:prstGeom>
        </p:spPr>
      </p:pic>
    </p:spTree>
    <p:extLst>
      <p:ext uri="{BB962C8B-B14F-4D97-AF65-F5344CB8AC3E}">
        <p14:creationId xmlns:p14="http://schemas.microsoft.com/office/powerpoint/2010/main" val="16201678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7C875F-F395-3FEE-0D35-4E7AAB154A44}"/>
            </a:ext>
          </a:extLst>
        </p:cNvPr>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95C2A75A-2507-BFC1-FE0F-D5A6C1388648}"/>
              </a:ext>
            </a:extLst>
          </p:cNvPr>
          <p:cNvSpPr>
            <a:spLocks noGrp="1"/>
          </p:cNvSpPr>
          <p:nvPr>
            <p:ph type="sldNum" sz="quarter" idx="12"/>
          </p:nvPr>
        </p:nvSpPr>
        <p:spPr/>
        <p:txBody>
          <a:bodyPr/>
          <a:lstStyle/>
          <a:p>
            <a:fld id="{AACB90C0-7538-46F1-B501-0F43F4A2C391}" type="slidenum">
              <a:rPr lang="zh-TW" altLang="en-US" smtClean="0"/>
              <a:t>29</a:t>
            </a:fld>
            <a:endParaRPr lang="zh-TW" altLang="en-US"/>
          </a:p>
        </p:txBody>
      </p:sp>
      <p:sp>
        <p:nvSpPr>
          <p:cNvPr id="15" name="文字方塊 14">
            <a:extLst>
              <a:ext uri="{FF2B5EF4-FFF2-40B4-BE49-F238E27FC236}">
                <a16:creationId xmlns:a16="http://schemas.microsoft.com/office/drawing/2014/main" id="{240EB570-B09D-433A-9463-1D5B02D3979E}"/>
              </a:ext>
            </a:extLst>
          </p:cNvPr>
          <p:cNvSpPr txBox="1"/>
          <p:nvPr/>
        </p:nvSpPr>
        <p:spPr>
          <a:xfrm>
            <a:off x="472190" y="1630620"/>
            <a:ext cx="11521416" cy="3139321"/>
          </a:xfrm>
          <a:prstGeom prst="rect">
            <a:avLst/>
          </a:prstGeom>
          <a:solidFill>
            <a:srgbClr val="FFF6DD"/>
          </a:solidFill>
          <a:ln>
            <a:solidFill>
              <a:schemeClr val="accent4">
                <a:lumMod val="75000"/>
              </a:schemeClr>
            </a:solidFill>
          </a:ln>
        </p:spPr>
        <p:txBody>
          <a:bodyPr wrap="square" rtlCol="0">
            <a:spAutoFit/>
          </a:bodyPr>
          <a:lstStyle/>
          <a:p>
            <a:pPr marL="685800" indent="-685800">
              <a:spcBef>
                <a:spcPts val="1800"/>
              </a:spcBef>
              <a:buFont typeface="Wingdings" panose="05000000000000000000" pitchFamily="2" charset="2"/>
              <a:buChar char="p"/>
            </a:pPr>
            <a:r>
              <a:rPr lang="zh-TW" altLang="en-US" sz="4200" dirty="0">
                <a:solidFill>
                  <a:schemeClr val="bg2">
                    <a:lumMod val="25000"/>
                  </a:schemeClr>
                </a:solidFill>
                <a:latin typeface="微軟正黑體" panose="020B0604030504040204" pitchFamily="34" charset="-120"/>
                <a:ea typeface="微軟正黑體" panose="020B0604030504040204" pitchFamily="34" charset="-120"/>
              </a:rPr>
              <a:t>審查標準會依中央見解調整。</a:t>
            </a:r>
            <a:endParaRPr lang="en-US" altLang="zh-TW" sz="4200" dirty="0">
              <a:solidFill>
                <a:schemeClr val="bg2">
                  <a:lumMod val="25000"/>
                </a:schemeClr>
              </a:solidFill>
              <a:latin typeface="微軟正黑體" panose="020B0604030504040204" pitchFamily="34" charset="-120"/>
              <a:ea typeface="微軟正黑體" panose="020B0604030504040204" pitchFamily="34" charset="-120"/>
            </a:endParaRPr>
          </a:p>
          <a:p>
            <a:pPr marL="685800" indent="-685800">
              <a:spcBef>
                <a:spcPts val="1800"/>
              </a:spcBef>
              <a:buFont typeface="Wingdings" panose="05000000000000000000" pitchFamily="2" charset="2"/>
              <a:buChar char="p"/>
            </a:pPr>
            <a:r>
              <a:rPr lang="zh-TW" altLang="en-US" sz="4200" dirty="0">
                <a:solidFill>
                  <a:schemeClr val="bg2">
                    <a:lumMod val="25000"/>
                  </a:schemeClr>
                </a:solidFill>
                <a:latin typeface="微軟正黑體" panose="020B0604030504040204" pitchFamily="34" charset="-120"/>
                <a:ea typeface="微軟正黑體" panose="020B0604030504040204" pitchFamily="34" charset="-120"/>
              </a:rPr>
              <a:t>個案問題應個別協商處理，不宜以定型化契約條款</a:t>
            </a:r>
            <a:r>
              <a:rPr lang="en-US" altLang="zh-TW" sz="4200" dirty="0">
                <a:solidFill>
                  <a:schemeClr val="bg2">
                    <a:lumMod val="25000"/>
                  </a:schemeClr>
                </a:solidFill>
                <a:latin typeface="微軟正黑體" panose="020B0604030504040204" pitchFamily="34" charset="-120"/>
                <a:ea typeface="微軟正黑體" panose="020B0604030504040204" pitchFamily="34" charset="-120"/>
              </a:rPr>
              <a:t>【</a:t>
            </a:r>
            <a:r>
              <a:rPr lang="zh-TW" altLang="en-US" sz="4200" dirty="0">
                <a:solidFill>
                  <a:schemeClr val="bg2">
                    <a:lumMod val="25000"/>
                  </a:schemeClr>
                </a:solidFill>
                <a:latin typeface="微軟正黑體" panose="020B0604030504040204" pitchFamily="34" charset="-120"/>
                <a:ea typeface="微軟正黑體" panose="020B0604030504040204" pitchFamily="34" charset="-120"/>
              </a:rPr>
              <a:t>通案</a:t>
            </a:r>
            <a:r>
              <a:rPr lang="en-US" altLang="zh-TW" sz="4200" dirty="0">
                <a:solidFill>
                  <a:schemeClr val="bg2">
                    <a:lumMod val="25000"/>
                  </a:schemeClr>
                </a:solidFill>
                <a:latin typeface="微軟正黑體" panose="020B0604030504040204" pitchFamily="34" charset="-120"/>
                <a:ea typeface="微軟正黑體" panose="020B0604030504040204" pitchFamily="34" charset="-120"/>
              </a:rPr>
              <a:t>】</a:t>
            </a:r>
            <a:r>
              <a:rPr lang="zh-TW" altLang="en-US" sz="4200" dirty="0">
                <a:solidFill>
                  <a:schemeClr val="bg2">
                    <a:lumMod val="25000"/>
                  </a:schemeClr>
                </a:solidFill>
                <a:latin typeface="微軟正黑體" panose="020B0604030504040204" pitchFamily="34" charset="-120"/>
                <a:ea typeface="微軟正黑體" panose="020B0604030504040204" pitchFamily="34" charset="-120"/>
              </a:rPr>
              <a:t>處理。</a:t>
            </a:r>
            <a:endParaRPr lang="en-US" altLang="zh-TW" sz="4200" dirty="0">
              <a:solidFill>
                <a:schemeClr val="bg2">
                  <a:lumMod val="25000"/>
                </a:schemeClr>
              </a:solidFill>
              <a:latin typeface="微軟正黑體" panose="020B0604030504040204" pitchFamily="34" charset="-120"/>
              <a:ea typeface="微軟正黑體" panose="020B0604030504040204" pitchFamily="34" charset="-120"/>
            </a:endParaRPr>
          </a:p>
          <a:p>
            <a:pPr marL="685800" indent="-685800">
              <a:spcBef>
                <a:spcPts val="1800"/>
              </a:spcBef>
              <a:buFont typeface="Wingdings" panose="05000000000000000000" pitchFamily="2" charset="2"/>
              <a:buChar char="p"/>
            </a:pPr>
            <a:r>
              <a:rPr lang="zh-TW" altLang="en-US" sz="4200" dirty="0">
                <a:solidFill>
                  <a:schemeClr val="bg2">
                    <a:lumMod val="25000"/>
                  </a:schemeClr>
                </a:solidFill>
                <a:latin typeface="微軟正黑體" panose="020B0604030504040204" pitchFamily="34" charset="-120"/>
                <a:ea typeface="微軟正黑體" panose="020B0604030504040204" pitchFamily="34" charset="-120"/>
              </a:rPr>
              <a:t>條款之擬訂應符合公平原則。</a:t>
            </a:r>
            <a:endParaRPr lang="en-US" altLang="zh-TW" sz="4200" dirty="0">
              <a:solidFill>
                <a:schemeClr val="bg2">
                  <a:lumMod val="25000"/>
                </a:schemeClr>
              </a:solidFill>
              <a:latin typeface="微軟正黑體" panose="020B0604030504040204" pitchFamily="34" charset="-120"/>
              <a:ea typeface="微軟正黑體" panose="020B0604030504040204" pitchFamily="34" charset="-120"/>
            </a:endParaRPr>
          </a:p>
        </p:txBody>
      </p:sp>
      <p:pic>
        <p:nvPicPr>
          <p:cNvPr id="16" name="圖片 15">
            <a:extLst>
              <a:ext uri="{FF2B5EF4-FFF2-40B4-BE49-F238E27FC236}">
                <a16:creationId xmlns:a16="http://schemas.microsoft.com/office/drawing/2014/main" id="{E460EFE6-9D83-4CA8-B1B2-687E2051C8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55735" y="58262"/>
            <a:ext cx="1248823" cy="417609"/>
          </a:xfrm>
          <a:prstGeom prst="rect">
            <a:avLst/>
          </a:prstGeom>
        </p:spPr>
      </p:pic>
      <p:sp>
        <p:nvSpPr>
          <p:cNvPr id="6" name="矩形 5">
            <a:extLst>
              <a:ext uri="{FF2B5EF4-FFF2-40B4-BE49-F238E27FC236}">
                <a16:creationId xmlns:a16="http://schemas.microsoft.com/office/drawing/2014/main" id="{753B571B-6B34-4FD3-A4BD-0D38EB4A87EF}"/>
              </a:ext>
            </a:extLst>
          </p:cNvPr>
          <p:cNvSpPr/>
          <p:nvPr/>
        </p:nvSpPr>
        <p:spPr>
          <a:xfrm>
            <a:off x="0" y="1"/>
            <a:ext cx="12192000" cy="1083080"/>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標題 1">
            <a:extLst>
              <a:ext uri="{FF2B5EF4-FFF2-40B4-BE49-F238E27FC236}">
                <a16:creationId xmlns:a16="http://schemas.microsoft.com/office/drawing/2014/main" id="{CD867C54-DEF1-418C-A121-E38ECCF74B4C}"/>
              </a:ext>
            </a:extLst>
          </p:cNvPr>
          <p:cNvSpPr>
            <a:spLocks noGrp="1"/>
          </p:cNvSpPr>
          <p:nvPr>
            <p:ph type="title"/>
          </p:nvPr>
        </p:nvSpPr>
        <p:spPr>
          <a:xfrm>
            <a:off x="349623" y="2887"/>
            <a:ext cx="11564470" cy="1133202"/>
          </a:xfrm>
        </p:spPr>
        <p:txBody>
          <a:bodyPr>
            <a:noAutofit/>
          </a:bodyPr>
          <a:lstStyle/>
          <a:p>
            <a:r>
              <a:rPr lang="zh-TW" altLang="en-US" sz="4800" b="1" dirty="0">
                <a:solidFill>
                  <a:schemeClr val="accent1">
                    <a:lumMod val="75000"/>
                  </a:schemeClr>
                </a:solidFill>
                <a:latin typeface="微軟正黑體" panose="020B0604030504040204" pitchFamily="34" charset="-120"/>
                <a:ea typeface="微軟正黑體" panose="020B0604030504040204" pitchFamily="34" charset="-120"/>
              </a:rPr>
              <a:t>三、結語</a:t>
            </a:r>
          </a:p>
        </p:txBody>
      </p:sp>
      <p:pic>
        <p:nvPicPr>
          <p:cNvPr id="8" name="圖片 7">
            <a:extLst>
              <a:ext uri="{FF2B5EF4-FFF2-40B4-BE49-F238E27FC236}">
                <a16:creationId xmlns:a16="http://schemas.microsoft.com/office/drawing/2014/main" id="{9351490B-46A7-463D-87DD-A9CA1CC9E3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12554" y="4443765"/>
            <a:ext cx="2592004" cy="1747430"/>
          </a:xfrm>
          <a:prstGeom prst="rect">
            <a:avLst/>
          </a:prstGeom>
        </p:spPr>
      </p:pic>
    </p:spTree>
    <p:extLst>
      <p:ext uri="{BB962C8B-B14F-4D97-AF65-F5344CB8AC3E}">
        <p14:creationId xmlns:p14="http://schemas.microsoft.com/office/powerpoint/2010/main" val="1715482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A3BEE8BD-728D-408D-9960-1B9FC8F13384}"/>
              </a:ext>
            </a:extLst>
          </p:cNvPr>
          <p:cNvSpPr/>
          <p:nvPr/>
        </p:nvSpPr>
        <p:spPr>
          <a:xfrm>
            <a:off x="68392" y="2469856"/>
            <a:ext cx="12192000" cy="1500539"/>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8" name="圖片 7">
            <a:extLst>
              <a:ext uri="{FF2B5EF4-FFF2-40B4-BE49-F238E27FC236}">
                <a16:creationId xmlns:a16="http://schemas.microsoft.com/office/drawing/2014/main" id="{A7DBCE7A-1486-4B78-B3EE-9695D52E980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8562" t="36994" r="36927" b="32418"/>
          <a:stretch/>
        </p:blipFill>
        <p:spPr>
          <a:xfrm rot="1051256">
            <a:off x="6088412" y="1897049"/>
            <a:ext cx="917995" cy="1145614"/>
          </a:xfrm>
          <a:prstGeom prst="rect">
            <a:avLst/>
          </a:prstGeom>
        </p:spPr>
      </p:pic>
      <p:sp>
        <p:nvSpPr>
          <p:cNvPr id="4" name="標題 1">
            <a:extLst>
              <a:ext uri="{FF2B5EF4-FFF2-40B4-BE49-F238E27FC236}">
                <a16:creationId xmlns:a16="http://schemas.microsoft.com/office/drawing/2014/main" id="{0A33DA50-0446-41C4-B930-59B404F55986}"/>
              </a:ext>
            </a:extLst>
          </p:cNvPr>
          <p:cNvSpPr txBox="1">
            <a:spLocks/>
          </p:cNvSpPr>
          <p:nvPr/>
        </p:nvSpPr>
        <p:spPr>
          <a:xfrm>
            <a:off x="147830" y="2326748"/>
            <a:ext cx="6532283" cy="1794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defPPr>
              <a:defRPr lang="zh-TW"/>
            </a:defPPr>
            <a:lvl1pPr marR="0" lvl="0" indent="0" fontAlgn="auto">
              <a:lnSpc>
                <a:spcPct val="90000"/>
              </a:lnSpc>
              <a:spcBef>
                <a:spcPct val="0"/>
              </a:spcBef>
              <a:spcAft>
                <a:spcPts val="0"/>
              </a:spcAft>
              <a:buClrTx/>
              <a:buSzTx/>
              <a:buFontTx/>
              <a:buNone/>
              <a:tabLst/>
              <a:defRPr kumimoji="1" sz="4200" b="1" spc="300">
                <a:solidFill>
                  <a:srgbClr val="000000">
                    <a:lumMod val="50000"/>
                    <a:lumOff val="50000"/>
                  </a:srgbClr>
                </a:solidFill>
                <a:latin typeface="微软雅黑" pitchFamily="34" charset="-122"/>
                <a:ea typeface="微软雅黑" pitchFamily="34" charset="-122"/>
                <a:cs typeface="+mj-cs"/>
              </a:defRPr>
            </a:lvl1pPr>
          </a:lstStyle>
          <a:p>
            <a:pPr marL="0" lvl="1">
              <a:lnSpc>
                <a:spcPct val="90000"/>
              </a:lnSpc>
              <a:spcBef>
                <a:spcPct val="0"/>
              </a:spcBef>
            </a:pPr>
            <a:r>
              <a:rPr kumimoji="1" lang="zh-TW" altLang="en-US" sz="5400" b="1" spc="300" dirty="0">
                <a:solidFill>
                  <a:schemeClr val="tx1">
                    <a:lumMod val="65000"/>
                    <a:lumOff val="35000"/>
                  </a:schemeClr>
                </a:solidFill>
                <a:effectLst>
                  <a:outerShdw blurRad="38100" dist="38100" dir="2700000" algn="tl">
                    <a:srgbClr val="000000">
                      <a:alpha val="43137"/>
                    </a:srgbClr>
                  </a:outerShdw>
                </a:effectLst>
                <a:latin typeface="思源黑體" panose="020B0500000000000000" pitchFamily="34" charset="-120"/>
                <a:ea typeface="思源黑體" panose="020B0500000000000000" pitchFamily="34" charset="-120"/>
              </a:rPr>
              <a:t> </a:t>
            </a:r>
            <a:r>
              <a:rPr kumimoji="1" lang="zh-TW" altLang="en-US" sz="4000" b="1" spc="300" dirty="0">
                <a:solidFill>
                  <a:schemeClr val="accent1">
                    <a:lumMod val="75000"/>
                  </a:schemeClr>
                </a:solidFill>
                <a:latin typeface="微軟正黑體" panose="020B0604030504040204" pitchFamily="34" charset="-120"/>
                <a:ea typeface="微軟正黑體" panose="020B0604030504040204" pitchFamily="34" charset="-120"/>
              </a:rPr>
              <a:t>一、為什麼要審查契約</a:t>
            </a:r>
          </a:p>
        </p:txBody>
      </p:sp>
      <p:pic>
        <p:nvPicPr>
          <p:cNvPr id="6" name="圖片 5">
            <a:extLst>
              <a:ext uri="{FF2B5EF4-FFF2-40B4-BE49-F238E27FC236}">
                <a16:creationId xmlns:a16="http://schemas.microsoft.com/office/drawing/2014/main" id="{876D078E-0E88-434F-BA92-285BC5FEA2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7409" y="4744278"/>
            <a:ext cx="5320258" cy="2250613"/>
          </a:xfrm>
          <a:prstGeom prst="rect">
            <a:avLst/>
          </a:prstGeom>
          <a:effectLst>
            <a:softEdge rad="635000"/>
          </a:effectLst>
        </p:spPr>
      </p:pic>
      <p:pic>
        <p:nvPicPr>
          <p:cNvPr id="11" name="圖片 10">
            <a:extLst>
              <a:ext uri="{FF2B5EF4-FFF2-40B4-BE49-F238E27FC236}">
                <a16:creationId xmlns:a16="http://schemas.microsoft.com/office/drawing/2014/main" id="{8074E9D2-B4B3-4294-80EF-815EE20D12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27410" y="0"/>
            <a:ext cx="1332181" cy="445484"/>
          </a:xfrm>
          <a:prstGeom prst="rect">
            <a:avLst/>
          </a:prstGeom>
        </p:spPr>
      </p:pic>
      <p:sp>
        <p:nvSpPr>
          <p:cNvPr id="10" name="投影片編號版面配置區 2">
            <a:extLst>
              <a:ext uri="{FF2B5EF4-FFF2-40B4-BE49-F238E27FC236}">
                <a16:creationId xmlns:a16="http://schemas.microsoft.com/office/drawing/2014/main" id="{01554CD6-962F-4662-B4CE-8A0E3F35CBC9}"/>
              </a:ext>
            </a:extLst>
          </p:cNvPr>
          <p:cNvSpPr txBox="1">
            <a:spLocks/>
          </p:cNvSpPr>
          <p:nvPr/>
        </p:nvSpPr>
        <p:spPr>
          <a:xfrm>
            <a:off x="11606464" y="6492875"/>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ACB90C0-7538-46F1-B501-0F43F4A2C391}" type="slidenum">
              <a:rPr lang="zh-TW" altLang="en-US" smtClean="0">
                <a:solidFill>
                  <a:schemeClr val="bg2">
                    <a:lumMod val="75000"/>
                  </a:schemeClr>
                </a:solidFill>
              </a:rPr>
              <a:pPr/>
              <a:t>3</a:t>
            </a:fld>
            <a:endParaRPr lang="zh-TW" altLang="en-US" dirty="0">
              <a:solidFill>
                <a:schemeClr val="bg2">
                  <a:lumMod val="75000"/>
                </a:schemeClr>
              </a:solidFill>
            </a:endParaRPr>
          </a:p>
        </p:txBody>
      </p:sp>
    </p:spTree>
    <p:extLst>
      <p:ext uri="{BB962C8B-B14F-4D97-AF65-F5344CB8AC3E}">
        <p14:creationId xmlns:p14="http://schemas.microsoft.com/office/powerpoint/2010/main" val="4115039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A3BEE8BD-728D-408D-9960-1B9FC8F13384}"/>
              </a:ext>
            </a:extLst>
          </p:cNvPr>
          <p:cNvSpPr/>
          <p:nvPr/>
        </p:nvSpPr>
        <p:spPr>
          <a:xfrm>
            <a:off x="0" y="0"/>
            <a:ext cx="12192000" cy="1019331"/>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標題 1">
            <a:extLst>
              <a:ext uri="{FF2B5EF4-FFF2-40B4-BE49-F238E27FC236}">
                <a16:creationId xmlns:a16="http://schemas.microsoft.com/office/drawing/2014/main" id="{0A33DA50-0446-41C4-B930-59B404F55986}"/>
              </a:ext>
            </a:extLst>
          </p:cNvPr>
          <p:cNvSpPr txBox="1">
            <a:spLocks/>
          </p:cNvSpPr>
          <p:nvPr/>
        </p:nvSpPr>
        <p:spPr>
          <a:xfrm>
            <a:off x="417209" y="-387558"/>
            <a:ext cx="6532283" cy="1794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defPPr>
              <a:defRPr lang="zh-TW"/>
            </a:defPPr>
            <a:lvl1pPr marR="0" lvl="0" indent="0" fontAlgn="auto">
              <a:lnSpc>
                <a:spcPct val="90000"/>
              </a:lnSpc>
              <a:spcBef>
                <a:spcPct val="0"/>
              </a:spcBef>
              <a:spcAft>
                <a:spcPts val="0"/>
              </a:spcAft>
              <a:buClrTx/>
              <a:buSzTx/>
              <a:buFontTx/>
              <a:buNone/>
              <a:tabLst/>
              <a:defRPr kumimoji="1" sz="4200" b="1" spc="300">
                <a:solidFill>
                  <a:srgbClr val="000000">
                    <a:lumMod val="50000"/>
                    <a:lumOff val="50000"/>
                  </a:srgbClr>
                </a:solidFill>
                <a:latin typeface="微软雅黑" pitchFamily="34" charset="-122"/>
                <a:ea typeface="微软雅黑" pitchFamily="34" charset="-122"/>
                <a:cs typeface="+mj-cs"/>
              </a:defRPr>
            </a:lvl1pPr>
          </a:lstStyle>
          <a:p>
            <a:pPr marL="0" lvl="1">
              <a:lnSpc>
                <a:spcPct val="90000"/>
              </a:lnSpc>
              <a:spcBef>
                <a:spcPct val="0"/>
              </a:spcBef>
            </a:pPr>
            <a:r>
              <a:rPr kumimoji="1" lang="zh-TW" altLang="en-US" sz="5400" b="1" spc="300" dirty="0">
                <a:solidFill>
                  <a:schemeClr val="tx1">
                    <a:lumMod val="65000"/>
                    <a:lumOff val="35000"/>
                  </a:schemeClr>
                </a:solidFill>
                <a:effectLst>
                  <a:outerShdw blurRad="38100" dist="38100" dir="2700000" algn="tl">
                    <a:srgbClr val="000000">
                      <a:alpha val="43137"/>
                    </a:srgbClr>
                  </a:outerShdw>
                </a:effectLst>
                <a:latin typeface="思源黑體" panose="020B0500000000000000" pitchFamily="34" charset="-120"/>
                <a:ea typeface="思源黑體" panose="020B0500000000000000" pitchFamily="34" charset="-120"/>
              </a:rPr>
              <a:t> </a:t>
            </a:r>
            <a:r>
              <a:rPr kumimoji="1" lang="zh-TW" altLang="en-US" sz="4000" b="1" spc="300" dirty="0">
                <a:solidFill>
                  <a:schemeClr val="accent1">
                    <a:lumMod val="75000"/>
                  </a:schemeClr>
                </a:solidFill>
                <a:latin typeface="微軟正黑體" panose="020B0604030504040204" pitchFamily="34" charset="-120"/>
                <a:ea typeface="微軟正黑體" panose="020B0604030504040204" pitchFamily="34" charset="-120"/>
              </a:rPr>
              <a:t>一、為什麼要審查契約</a:t>
            </a:r>
          </a:p>
        </p:txBody>
      </p:sp>
      <p:pic>
        <p:nvPicPr>
          <p:cNvPr id="11" name="圖片 10">
            <a:extLst>
              <a:ext uri="{FF2B5EF4-FFF2-40B4-BE49-F238E27FC236}">
                <a16:creationId xmlns:a16="http://schemas.microsoft.com/office/drawing/2014/main" id="{8074E9D2-B4B3-4294-80EF-815EE20D12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85227" y="0"/>
            <a:ext cx="1332181" cy="445484"/>
          </a:xfrm>
          <a:prstGeom prst="rect">
            <a:avLst/>
          </a:prstGeom>
        </p:spPr>
      </p:pic>
      <p:sp>
        <p:nvSpPr>
          <p:cNvPr id="10" name="投影片編號版面配置區 2">
            <a:extLst>
              <a:ext uri="{FF2B5EF4-FFF2-40B4-BE49-F238E27FC236}">
                <a16:creationId xmlns:a16="http://schemas.microsoft.com/office/drawing/2014/main" id="{01554CD6-962F-4662-B4CE-8A0E3F35CBC9}"/>
              </a:ext>
            </a:extLst>
          </p:cNvPr>
          <p:cNvSpPr txBox="1">
            <a:spLocks/>
          </p:cNvSpPr>
          <p:nvPr/>
        </p:nvSpPr>
        <p:spPr>
          <a:xfrm>
            <a:off x="11606464" y="6492875"/>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ACB90C0-7538-46F1-B501-0F43F4A2C391}" type="slidenum">
              <a:rPr lang="zh-TW" altLang="en-US" smtClean="0">
                <a:solidFill>
                  <a:schemeClr val="bg2">
                    <a:lumMod val="75000"/>
                  </a:schemeClr>
                </a:solidFill>
              </a:rPr>
              <a:pPr/>
              <a:t>4</a:t>
            </a:fld>
            <a:endParaRPr lang="zh-TW" altLang="en-US" dirty="0">
              <a:solidFill>
                <a:schemeClr val="bg2">
                  <a:lumMod val="75000"/>
                </a:schemeClr>
              </a:solidFill>
            </a:endParaRPr>
          </a:p>
        </p:txBody>
      </p:sp>
      <p:graphicFrame>
        <p:nvGraphicFramePr>
          <p:cNvPr id="16" name="表格 15">
            <a:extLst>
              <a:ext uri="{FF2B5EF4-FFF2-40B4-BE49-F238E27FC236}">
                <a16:creationId xmlns:a16="http://schemas.microsoft.com/office/drawing/2014/main" id="{08A18C22-C384-4D7B-A563-629EDA75B239}"/>
              </a:ext>
            </a:extLst>
          </p:cNvPr>
          <p:cNvGraphicFramePr>
            <a:graphicFrameLocks noGrp="1"/>
          </p:cNvGraphicFramePr>
          <p:nvPr>
            <p:extLst>
              <p:ext uri="{D42A27DB-BD31-4B8C-83A1-F6EECF244321}">
                <p14:modId xmlns:p14="http://schemas.microsoft.com/office/powerpoint/2010/main" val="1925528749"/>
              </p:ext>
            </p:extLst>
          </p:nvPr>
        </p:nvGraphicFramePr>
        <p:xfrm>
          <a:off x="417209" y="1116980"/>
          <a:ext cx="11598668" cy="5511617"/>
        </p:xfrm>
        <a:graphic>
          <a:graphicData uri="http://schemas.openxmlformats.org/drawingml/2006/table">
            <a:tbl>
              <a:tblPr firstRow="1" bandRow="1">
                <a:tableStyleId>{5C22544A-7EE6-4342-B048-85BDC9FD1C3A}</a:tableStyleId>
              </a:tblPr>
              <a:tblGrid>
                <a:gridCol w="5427000">
                  <a:extLst>
                    <a:ext uri="{9D8B030D-6E8A-4147-A177-3AD203B41FA5}">
                      <a16:colId xmlns:a16="http://schemas.microsoft.com/office/drawing/2014/main" val="488617068"/>
                    </a:ext>
                  </a:extLst>
                </a:gridCol>
                <a:gridCol w="6171668">
                  <a:extLst>
                    <a:ext uri="{9D8B030D-6E8A-4147-A177-3AD203B41FA5}">
                      <a16:colId xmlns:a16="http://schemas.microsoft.com/office/drawing/2014/main" val="4069282175"/>
                    </a:ext>
                  </a:extLst>
                </a:gridCol>
              </a:tblGrid>
              <a:tr h="419127">
                <a:tc>
                  <a:txBody>
                    <a:bodyPr/>
                    <a:lstStyle/>
                    <a:p>
                      <a:pPr marL="0" indent="0" algn="ctr">
                        <a:buFont typeface="Arial" panose="020B0604020202020204" pitchFamily="34" charset="0"/>
                        <a:buNone/>
                      </a:pPr>
                      <a:r>
                        <a:rPr lang="zh-TW" altLang="en-US" sz="2400" dirty="0">
                          <a:solidFill>
                            <a:schemeClr val="tx1">
                              <a:lumMod val="65000"/>
                              <a:lumOff val="35000"/>
                            </a:schemeClr>
                          </a:solidFill>
                          <a:latin typeface="微軟正黑體" panose="020B0604030504040204" pitchFamily="34" charset="-120"/>
                          <a:ea typeface="微軟正黑體" panose="020B0604030504040204" pitchFamily="34" charset="-120"/>
                        </a:rPr>
                        <a:t>想像的</a:t>
                      </a:r>
                    </a:p>
                  </a:txBody>
                  <a:tcPr anchor="ctr">
                    <a:solidFill>
                      <a:srgbClr val="FEF6F0"/>
                    </a:solidFill>
                  </a:tcPr>
                </a:tc>
                <a:tc>
                  <a:txBody>
                    <a:bodyPr/>
                    <a:lstStyle/>
                    <a:p>
                      <a:pPr algn="ctr"/>
                      <a:r>
                        <a:rPr lang="zh-TW" altLang="en-US" sz="2400" dirty="0">
                          <a:solidFill>
                            <a:schemeClr val="tx1">
                              <a:lumMod val="65000"/>
                              <a:lumOff val="35000"/>
                            </a:schemeClr>
                          </a:solidFill>
                          <a:latin typeface="微軟正黑體" panose="020B0604030504040204" pitchFamily="34" charset="-120"/>
                          <a:ea typeface="微軟正黑體" panose="020B0604030504040204" pitchFamily="34" charset="-120"/>
                        </a:rPr>
                        <a:t>事實上</a:t>
                      </a:r>
                    </a:p>
                  </a:txBody>
                  <a:tcPr>
                    <a:solidFill>
                      <a:srgbClr val="EEF7E9"/>
                    </a:solidFill>
                  </a:tcPr>
                </a:tc>
                <a:extLst>
                  <a:ext uri="{0D108BD9-81ED-4DB2-BD59-A6C34878D82A}">
                    <a16:rowId xmlns:a16="http://schemas.microsoft.com/office/drawing/2014/main" val="2195916057"/>
                  </a:ext>
                </a:extLst>
              </a:tr>
              <a:tr h="5054417">
                <a:tc>
                  <a:txBody>
                    <a:bodyPr/>
                    <a:lstStyle/>
                    <a:p>
                      <a:pPr marL="285750" indent="-17463">
                        <a:buFont typeface="Wingdings" panose="05000000000000000000" pitchFamily="2" charset="2"/>
                        <a:buChar char="ü"/>
                      </a:pPr>
                      <a:endParaRPr lang="en-US" altLang="zh-TW" dirty="0">
                        <a:latin typeface="思源黑體" panose="020B0500000000000000" pitchFamily="34" charset="-120"/>
                        <a:ea typeface="思源黑體" panose="020B0500000000000000" pitchFamily="34" charset="-120"/>
                      </a:endParaRPr>
                    </a:p>
                    <a:p>
                      <a:pPr marL="268287" indent="0">
                        <a:buFont typeface="Wingdings" panose="05000000000000000000" pitchFamily="2" charset="2"/>
                        <a:buNone/>
                      </a:pPr>
                      <a:endParaRPr lang="zh-TW" altLang="en-US" dirty="0">
                        <a:latin typeface="思源黑體" panose="020B0500000000000000" pitchFamily="34" charset="-120"/>
                        <a:ea typeface="思源黑體" panose="020B0500000000000000" pitchFamily="34" charset="-120"/>
                      </a:endParaRPr>
                    </a:p>
                  </a:txBody>
                  <a:tcPr>
                    <a:solidFill>
                      <a:srgbClr val="FEF6F0"/>
                    </a:solidFill>
                  </a:tcPr>
                </a:tc>
                <a:tc>
                  <a:txBody>
                    <a:bodyPr/>
                    <a:lstStyle/>
                    <a:p>
                      <a:pPr marL="0" indent="0">
                        <a:spcBef>
                          <a:spcPts val="1800"/>
                        </a:spcBef>
                        <a:buFont typeface="Wingdings" panose="05000000000000000000" pitchFamily="2" charset="2"/>
                        <a:buNone/>
                      </a:pPr>
                      <a:endParaRPr lang="en-US" altLang="zh-TW" sz="2800" b="0" dirty="0">
                        <a:solidFill>
                          <a:schemeClr val="bg2">
                            <a:lumMod val="25000"/>
                          </a:schemeClr>
                        </a:solidFill>
                        <a:latin typeface="思源黑體" panose="020B0500000000000000" pitchFamily="34" charset="-120"/>
                        <a:ea typeface="思源黑體" panose="020B0500000000000000" pitchFamily="34" charset="-120"/>
                      </a:endParaRPr>
                    </a:p>
                    <a:p>
                      <a:pPr marL="0" indent="0">
                        <a:spcBef>
                          <a:spcPts val="600"/>
                        </a:spcBef>
                      </a:pPr>
                      <a:endParaRPr lang="en-US" altLang="zh-TW" sz="1000" dirty="0">
                        <a:solidFill>
                          <a:schemeClr val="bg2">
                            <a:lumMod val="25000"/>
                          </a:schemeClr>
                        </a:solidFill>
                        <a:latin typeface="思源黑體" panose="020B0500000000000000" pitchFamily="34" charset="-120"/>
                        <a:ea typeface="思源黑體" panose="020B0500000000000000" pitchFamily="34" charset="-120"/>
                      </a:endParaRPr>
                    </a:p>
                    <a:p>
                      <a:pPr marL="0" indent="0">
                        <a:spcBef>
                          <a:spcPts val="600"/>
                        </a:spcBef>
                      </a:pPr>
                      <a:endParaRPr lang="en-US" altLang="zh-TW" sz="1000" dirty="0">
                        <a:solidFill>
                          <a:schemeClr val="bg2">
                            <a:lumMod val="25000"/>
                          </a:schemeClr>
                        </a:solidFill>
                        <a:latin typeface="思源黑體" panose="020B0500000000000000" pitchFamily="34" charset="-120"/>
                        <a:ea typeface="思源黑體" panose="020B0500000000000000" pitchFamily="34" charset="-120"/>
                      </a:endParaRPr>
                    </a:p>
                    <a:p>
                      <a:pPr marL="0" indent="0">
                        <a:spcBef>
                          <a:spcPts val="600"/>
                        </a:spcBef>
                      </a:pPr>
                      <a:endParaRPr lang="en-US" altLang="zh-TW" sz="1000" dirty="0">
                        <a:solidFill>
                          <a:schemeClr val="bg2">
                            <a:lumMod val="25000"/>
                          </a:schemeClr>
                        </a:solidFill>
                        <a:latin typeface="思源黑體" panose="020B0500000000000000" pitchFamily="34" charset="-120"/>
                        <a:ea typeface="思源黑體" panose="020B0500000000000000" pitchFamily="34" charset="-120"/>
                      </a:endParaRPr>
                    </a:p>
                    <a:p>
                      <a:pPr marL="0" indent="0">
                        <a:spcBef>
                          <a:spcPts val="600"/>
                        </a:spcBef>
                      </a:pPr>
                      <a:endParaRPr lang="en-US" altLang="zh-TW" sz="1000" dirty="0">
                        <a:solidFill>
                          <a:schemeClr val="bg2">
                            <a:lumMod val="25000"/>
                          </a:schemeClr>
                        </a:solidFill>
                        <a:latin typeface="思源黑體" panose="020B0500000000000000" pitchFamily="34" charset="-120"/>
                        <a:ea typeface="思源黑體" panose="020B0500000000000000" pitchFamily="34" charset="-120"/>
                      </a:endParaRPr>
                    </a:p>
                    <a:p>
                      <a:pPr marL="0" indent="0">
                        <a:spcBef>
                          <a:spcPts val="600"/>
                        </a:spcBef>
                      </a:pPr>
                      <a:endParaRPr lang="en-US" altLang="zh-TW" sz="1000" dirty="0">
                        <a:solidFill>
                          <a:schemeClr val="bg2">
                            <a:lumMod val="25000"/>
                          </a:schemeClr>
                        </a:solidFill>
                        <a:latin typeface="思源黑體" panose="020B0500000000000000" pitchFamily="34" charset="-120"/>
                        <a:ea typeface="思源黑體" panose="020B0500000000000000" pitchFamily="34" charset="-120"/>
                      </a:endParaRPr>
                    </a:p>
                    <a:p>
                      <a:pPr marL="0" indent="0">
                        <a:spcBef>
                          <a:spcPts val="600"/>
                        </a:spcBef>
                      </a:pPr>
                      <a:endParaRPr lang="en-US" altLang="zh-TW" sz="1000" dirty="0">
                        <a:solidFill>
                          <a:schemeClr val="bg2">
                            <a:lumMod val="25000"/>
                          </a:schemeClr>
                        </a:solidFill>
                        <a:latin typeface="思源黑體" panose="020B0500000000000000" pitchFamily="34" charset="-120"/>
                        <a:ea typeface="思源黑體" panose="020B0500000000000000" pitchFamily="34" charset="-120"/>
                      </a:endParaRPr>
                    </a:p>
                    <a:p>
                      <a:pPr marL="0" indent="0">
                        <a:spcBef>
                          <a:spcPts val="600"/>
                        </a:spcBef>
                      </a:pPr>
                      <a:endParaRPr lang="en-US" altLang="zh-TW" sz="1000" dirty="0">
                        <a:solidFill>
                          <a:schemeClr val="bg2">
                            <a:lumMod val="25000"/>
                          </a:schemeClr>
                        </a:solidFill>
                        <a:latin typeface="思源黑體" panose="020B0500000000000000" pitchFamily="34" charset="-120"/>
                        <a:ea typeface="思源黑體" panose="020B0500000000000000" pitchFamily="34" charset="-120"/>
                      </a:endParaRPr>
                    </a:p>
                    <a:p>
                      <a:pPr marL="0" indent="0">
                        <a:spcBef>
                          <a:spcPts val="600"/>
                        </a:spcBef>
                      </a:pPr>
                      <a:endParaRPr lang="en-US" altLang="zh-TW" sz="1000" dirty="0">
                        <a:solidFill>
                          <a:schemeClr val="bg2">
                            <a:lumMod val="25000"/>
                          </a:schemeClr>
                        </a:solidFill>
                        <a:latin typeface="思源黑體" panose="020B0500000000000000" pitchFamily="34" charset="-120"/>
                        <a:ea typeface="思源黑體" panose="020B0500000000000000" pitchFamily="34" charset="-120"/>
                      </a:endParaRPr>
                    </a:p>
                    <a:p>
                      <a:pPr marL="0" indent="0">
                        <a:spcBef>
                          <a:spcPts val="600"/>
                        </a:spcBef>
                      </a:pPr>
                      <a:endParaRPr lang="en-US" altLang="zh-TW" sz="1000" dirty="0">
                        <a:solidFill>
                          <a:schemeClr val="bg2">
                            <a:lumMod val="25000"/>
                          </a:schemeClr>
                        </a:solidFill>
                        <a:latin typeface="思源黑體" panose="020B0500000000000000" pitchFamily="34" charset="-120"/>
                        <a:ea typeface="思源黑體" panose="020B0500000000000000" pitchFamily="34" charset="-120"/>
                      </a:endParaRPr>
                    </a:p>
                    <a:p>
                      <a:pPr marL="0" indent="0">
                        <a:spcBef>
                          <a:spcPts val="600"/>
                        </a:spcBef>
                      </a:pPr>
                      <a:endParaRPr lang="en-US" altLang="zh-TW" sz="1000" dirty="0">
                        <a:solidFill>
                          <a:schemeClr val="bg2">
                            <a:lumMod val="25000"/>
                          </a:schemeClr>
                        </a:solidFill>
                        <a:latin typeface="思源黑體" panose="020B0500000000000000" pitchFamily="34" charset="-120"/>
                        <a:ea typeface="思源黑體" panose="020B0500000000000000" pitchFamily="34" charset="-120"/>
                      </a:endParaRPr>
                    </a:p>
                    <a:p>
                      <a:pPr marL="0" indent="0">
                        <a:spcBef>
                          <a:spcPts val="600"/>
                        </a:spcBef>
                      </a:pPr>
                      <a:endParaRPr lang="en-US" altLang="zh-TW" sz="1000" dirty="0">
                        <a:solidFill>
                          <a:schemeClr val="bg2">
                            <a:lumMod val="25000"/>
                          </a:schemeClr>
                        </a:solidFill>
                        <a:latin typeface="思源黑體" panose="020B0500000000000000" pitchFamily="34" charset="-120"/>
                        <a:ea typeface="思源黑體" panose="020B0500000000000000" pitchFamily="34" charset="-120"/>
                      </a:endParaRPr>
                    </a:p>
                    <a:p>
                      <a:pPr marL="0" indent="0">
                        <a:spcBef>
                          <a:spcPts val="600"/>
                        </a:spcBef>
                      </a:pPr>
                      <a:endParaRPr lang="en-US" altLang="zh-TW" sz="1000" dirty="0">
                        <a:solidFill>
                          <a:schemeClr val="bg2">
                            <a:lumMod val="25000"/>
                          </a:schemeClr>
                        </a:solidFill>
                        <a:latin typeface="思源黑體" panose="020B0500000000000000" pitchFamily="34" charset="-120"/>
                        <a:ea typeface="思源黑體" panose="020B0500000000000000" pitchFamily="34" charset="-120"/>
                      </a:endParaRPr>
                    </a:p>
                  </a:txBody>
                  <a:tcPr>
                    <a:solidFill>
                      <a:srgbClr val="EEF7E9"/>
                    </a:solidFill>
                  </a:tcPr>
                </a:tc>
                <a:extLst>
                  <a:ext uri="{0D108BD9-81ED-4DB2-BD59-A6C34878D82A}">
                    <a16:rowId xmlns:a16="http://schemas.microsoft.com/office/drawing/2014/main" val="935917183"/>
                  </a:ext>
                </a:extLst>
              </a:tr>
            </a:tbl>
          </a:graphicData>
        </a:graphic>
      </p:graphicFrame>
      <p:pic>
        <p:nvPicPr>
          <p:cNvPr id="5" name="圖片 4">
            <a:extLst>
              <a:ext uri="{FF2B5EF4-FFF2-40B4-BE49-F238E27FC236}">
                <a16:creationId xmlns:a16="http://schemas.microsoft.com/office/drawing/2014/main" id="{75F2E9AA-7975-4080-A7A1-86CF9F992543}"/>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8203" b="89990" l="9961" r="89990">
                        <a14:foregroundMark x1="44873" y1="8203" x2="44873" y2="8203"/>
                        <a14:foregroundMark x1="45850" y1="8691" x2="45850" y2="8691"/>
                        <a14:foregroundMark x1="44531" y1="19189" x2="44531" y2="19189"/>
                        <a14:foregroundMark x1="44385" y1="19482" x2="44385" y2="19482"/>
                        <a14:foregroundMark x1="78564" y1="17188" x2="78564" y2="17188"/>
                        <a14:foregroundMark x1="76611" y1="28662" x2="76611" y2="28662"/>
                        <a14:foregroundMark x1="26709" y1="21631" x2="26709" y2="21631"/>
                        <a14:foregroundMark x1="28809" y1="31592" x2="28809" y2="31592"/>
                      </a14:backgroundRemoval>
                    </a14:imgEffect>
                  </a14:imgLayer>
                </a14:imgProps>
              </a:ext>
              <a:ext uri="{28A0092B-C50C-407E-A947-70E740481C1C}">
                <a14:useLocalDpi xmlns:a14="http://schemas.microsoft.com/office/drawing/2010/main" val="0"/>
              </a:ext>
            </a:extLst>
          </a:blip>
          <a:stretch>
            <a:fillRect/>
          </a:stretch>
        </p:blipFill>
        <p:spPr>
          <a:xfrm>
            <a:off x="3426728" y="4271599"/>
            <a:ext cx="2090945" cy="2090945"/>
          </a:xfrm>
          <a:prstGeom prst="rect">
            <a:avLst/>
          </a:prstGeom>
        </p:spPr>
      </p:pic>
      <p:sp>
        <p:nvSpPr>
          <p:cNvPr id="3" name="文字方塊 2">
            <a:extLst>
              <a:ext uri="{FF2B5EF4-FFF2-40B4-BE49-F238E27FC236}">
                <a16:creationId xmlns:a16="http://schemas.microsoft.com/office/drawing/2014/main" id="{87070AA9-9391-EB2B-F01F-E76AED855BF6}"/>
              </a:ext>
            </a:extLst>
          </p:cNvPr>
          <p:cNvSpPr txBox="1"/>
          <p:nvPr/>
        </p:nvSpPr>
        <p:spPr>
          <a:xfrm>
            <a:off x="1730647" y="2053627"/>
            <a:ext cx="2741554" cy="1877437"/>
          </a:xfrm>
          <a:prstGeom prst="rect">
            <a:avLst/>
          </a:prstGeom>
          <a:noFill/>
        </p:spPr>
        <p:txBody>
          <a:bodyPr wrap="square" rtlCol="0">
            <a:spAutoFit/>
          </a:bodyPr>
          <a:lstStyle/>
          <a:p>
            <a:pPr marL="285750" indent="-17463">
              <a:spcBef>
                <a:spcPts val="1200"/>
              </a:spcBef>
              <a:buFont typeface="Wingdings" panose="05000000000000000000" pitchFamily="2" charset="2"/>
              <a:buChar char="ü"/>
            </a:pPr>
            <a:r>
              <a:rPr lang="zh-TW" altLang="en-US" sz="3200" dirty="0">
                <a:solidFill>
                  <a:schemeClr val="tx1">
                    <a:lumMod val="65000"/>
                    <a:lumOff val="35000"/>
                  </a:schemeClr>
                </a:solidFill>
                <a:latin typeface="微軟正黑體" panose="020B0604030504040204" pitchFamily="34" charset="-120"/>
                <a:ea typeface="微軟正黑體" panose="020B0604030504040204" pitchFamily="34" charset="-120"/>
              </a:rPr>
              <a:t>咬文嚼字</a:t>
            </a:r>
            <a:endParaRPr lang="en-US" altLang="zh-TW" sz="3200" dirty="0">
              <a:solidFill>
                <a:schemeClr val="tx1">
                  <a:lumMod val="65000"/>
                  <a:lumOff val="35000"/>
                </a:schemeClr>
              </a:solidFill>
              <a:latin typeface="微軟正黑體" panose="020B0604030504040204" pitchFamily="34" charset="-120"/>
              <a:ea typeface="微軟正黑體" panose="020B0604030504040204" pitchFamily="34" charset="-120"/>
            </a:endParaRPr>
          </a:p>
          <a:p>
            <a:pPr marL="285750" indent="-17463">
              <a:spcBef>
                <a:spcPts val="1200"/>
              </a:spcBef>
              <a:buFont typeface="Wingdings" panose="05000000000000000000" pitchFamily="2" charset="2"/>
              <a:buChar char="ü"/>
            </a:pPr>
            <a:r>
              <a:rPr lang="zh-TW" altLang="en-US" sz="3200" dirty="0">
                <a:solidFill>
                  <a:schemeClr val="tx1">
                    <a:lumMod val="65000"/>
                    <a:lumOff val="35000"/>
                  </a:schemeClr>
                </a:solidFill>
                <a:latin typeface="微軟正黑體" panose="020B0604030504040204" pitchFamily="34" charset="-120"/>
                <a:ea typeface="微軟正黑體" panose="020B0604030504040204" pitchFamily="34" charset="-120"/>
              </a:rPr>
              <a:t>不知變通</a:t>
            </a:r>
            <a:endParaRPr lang="en-US" altLang="zh-TW" sz="3200" dirty="0">
              <a:solidFill>
                <a:schemeClr val="tx1">
                  <a:lumMod val="65000"/>
                  <a:lumOff val="35000"/>
                </a:schemeClr>
              </a:solidFill>
              <a:latin typeface="微軟正黑體" panose="020B0604030504040204" pitchFamily="34" charset="-120"/>
              <a:ea typeface="微軟正黑體" panose="020B0604030504040204" pitchFamily="34" charset="-120"/>
            </a:endParaRPr>
          </a:p>
          <a:p>
            <a:pPr marL="285750" indent="-17463">
              <a:spcBef>
                <a:spcPts val="1200"/>
              </a:spcBef>
              <a:buFont typeface="Wingdings" panose="05000000000000000000" pitchFamily="2" charset="2"/>
              <a:buChar char="ü"/>
            </a:pPr>
            <a:r>
              <a:rPr lang="zh-TW" altLang="en-US" sz="3200" dirty="0">
                <a:solidFill>
                  <a:schemeClr val="tx1">
                    <a:lumMod val="65000"/>
                    <a:lumOff val="35000"/>
                  </a:schemeClr>
                </a:solidFill>
                <a:latin typeface="微軟正黑體" panose="020B0604030504040204" pitchFamily="34" charset="-120"/>
                <a:ea typeface="微軟正黑體" panose="020B0604030504040204" pitchFamily="34" charset="-120"/>
              </a:rPr>
              <a:t>背離實務</a:t>
            </a:r>
          </a:p>
        </p:txBody>
      </p:sp>
      <p:sp>
        <p:nvSpPr>
          <p:cNvPr id="6" name="文字方塊 5">
            <a:extLst>
              <a:ext uri="{FF2B5EF4-FFF2-40B4-BE49-F238E27FC236}">
                <a16:creationId xmlns:a16="http://schemas.microsoft.com/office/drawing/2014/main" id="{987F952C-BE48-2687-3A78-4EDE95871E20}"/>
              </a:ext>
            </a:extLst>
          </p:cNvPr>
          <p:cNvSpPr txBox="1"/>
          <p:nvPr/>
        </p:nvSpPr>
        <p:spPr>
          <a:xfrm>
            <a:off x="7904630" y="1976684"/>
            <a:ext cx="3261147" cy="2031325"/>
          </a:xfrm>
          <a:prstGeom prst="rect">
            <a:avLst/>
          </a:prstGeom>
          <a:noFill/>
        </p:spPr>
        <p:txBody>
          <a:bodyPr wrap="square" rtlCol="0">
            <a:spAutoFit/>
          </a:bodyPr>
          <a:lstStyle/>
          <a:p>
            <a:pPr marL="285750" indent="-195263">
              <a:spcBef>
                <a:spcPts val="1800"/>
              </a:spcBef>
              <a:buFont typeface="Wingdings" panose="05000000000000000000" pitchFamily="2" charset="2"/>
              <a:buChar char="n"/>
            </a:pPr>
            <a:r>
              <a:rPr lang="zh-TW" altLang="en-US" sz="3200" dirty="0">
                <a:solidFill>
                  <a:schemeClr val="tx1">
                    <a:lumMod val="65000"/>
                    <a:lumOff val="35000"/>
                  </a:schemeClr>
                </a:solidFill>
                <a:latin typeface="微軟正黑體" panose="020B0604030504040204" pitchFamily="34" charset="-120"/>
                <a:ea typeface="微軟正黑體" panose="020B0604030504040204" pitchFamily="34" charset="-120"/>
              </a:rPr>
              <a:t>維持穩定</a:t>
            </a:r>
            <a:endParaRPr lang="en-US" altLang="zh-TW" sz="3200" dirty="0">
              <a:solidFill>
                <a:schemeClr val="tx1">
                  <a:lumMod val="65000"/>
                  <a:lumOff val="35000"/>
                </a:schemeClr>
              </a:solidFill>
              <a:latin typeface="微軟正黑體" panose="020B0604030504040204" pitchFamily="34" charset="-120"/>
              <a:ea typeface="微軟正黑體" panose="020B0604030504040204" pitchFamily="34" charset="-120"/>
            </a:endParaRPr>
          </a:p>
          <a:p>
            <a:pPr marL="285750" indent="-195263">
              <a:spcBef>
                <a:spcPts val="1800"/>
              </a:spcBef>
              <a:buFont typeface="Wingdings" panose="05000000000000000000" pitchFamily="2" charset="2"/>
              <a:buChar char="n"/>
            </a:pPr>
            <a:r>
              <a:rPr lang="zh-TW" altLang="en-US" sz="3200" dirty="0">
                <a:solidFill>
                  <a:schemeClr val="tx1">
                    <a:lumMod val="65000"/>
                    <a:lumOff val="35000"/>
                  </a:schemeClr>
                </a:solidFill>
                <a:latin typeface="微軟正黑體" panose="020B0604030504040204" pitchFamily="34" charset="-120"/>
                <a:ea typeface="微軟正黑體" panose="020B0604030504040204" pitchFamily="34" charset="-120"/>
              </a:rPr>
              <a:t>衡平權利</a:t>
            </a:r>
            <a:endParaRPr lang="en-US" altLang="zh-TW" sz="3200" dirty="0">
              <a:solidFill>
                <a:schemeClr val="tx1">
                  <a:lumMod val="65000"/>
                  <a:lumOff val="35000"/>
                </a:schemeClr>
              </a:solidFill>
              <a:latin typeface="微軟正黑體" panose="020B0604030504040204" pitchFamily="34" charset="-120"/>
              <a:ea typeface="微軟正黑體" panose="020B0604030504040204" pitchFamily="34" charset="-120"/>
            </a:endParaRPr>
          </a:p>
          <a:p>
            <a:pPr marL="285750" indent="-195263">
              <a:spcBef>
                <a:spcPts val="1800"/>
              </a:spcBef>
              <a:buFont typeface="Wingdings" panose="05000000000000000000" pitchFamily="2" charset="2"/>
              <a:buChar char="n"/>
            </a:pPr>
            <a:r>
              <a:rPr lang="zh-TW" altLang="en-US" sz="3200" dirty="0">
                <a:solidFill>
                  <a:schemeClr val="tx1">
                    <a:lumMod val="65000"/>
                    <a:lumOff val="35000"/>
                  </a:schemeClr>
                </a:solidFill>
                <a:latin typeface="微軟正黑體" panose="020B0604030504040204" pitchFamily="34" charset="-120"/>
                <a:ea typeface="微軟正黑體" panose="020B0604030504040204" pitchFamily="34" charset="-120"/>
              </a:rPr>
              <a:t>避免受罰</a:t>
            </a:r>
            <a:endParaRPr lang="en-US" altLang="zh-TW" sz="3200"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7" name="文字方塊 6">
            <a:extLst>
              <a:ext uri="{FF2B5EF4-FFF2-40B4-BE49-F238E27FC236}">
                <a16:creationId xmlns:a16="http://schemas.microsoft.com/office/drawing/2014/main" id="{3BDF8F6A-CDFA-CA9E-FC3E-A550E202CDD3}"/>
              </a:ext>
            </a:extLst>
          </p:cNvPr>
          <p:cNvSpPr txBox="1"/>
          <p:nvPr/>
        </p:nvSpPr>
        <p:spPr>
          <a:xfrm>
            <a:off x="5923722" y="4271599"/>
            <a:ext cx="6009861" cy="2292935"/>
          </a:xfrm>
          <a:prstGeom prst="rect">
            <a:avLst/>
          </a:prstGeom>
          <a:noFill/>
          <a:ln w="12700">
            <a:solidFill>
              <a:schemeClr val="accent6">
                <a:lumMod val="40000"/>
                <a:lumOff val="60000"/>
                <a:alpha val="70000"/>
              </a:schemeClr>
            </a:solidFill>
          </a:ln>
          <a:effectLst>
            <a:glow rad="25400">
              <a:schemeClr val="accent6">
                <a:satMod val="175000"/>
                <a:alpha val="40000"/>
              </a:schemeClr>
            </a:glow>
          </a:effectLst>
        </p:spPr>
        <p:txBody>
          <a:bodyPr wrap="square" rtlCol="0">
            <a:spAutoFit/>
          </a:bodyPr>
          <a:lstStyle/>
          <a:p>
            <a:pPr>
              <a:spcBef>
                <a:spcPts val="600"/>
              </a:spcBef>
            </a:pPr>
            <a:r>
              <a:rPr lang="zh-TW" altLang="en-US" sz="1600" dirty="0">
                <a:solidFill>
                  <a:schemeClr val="tx1">
                    <a:lumMod val="65000"/>
                    <a:lumOff val="35000"/>
                  </a:schemeClr>
                </a:solidFill>
                <a:latin typeface="微軟正黑體" panose="020B0604030504040204" pitchFamily="34" charset="-120"/>
                <a:ea typeface="微軟正黑體" panose="020B0604030504040204" pitchFamily="34" charset="-120"/>
              </a:rPr>
              <a:t>消保法 第</a:t>
            </a:r>
            <a:r>
              <a:rPr lang="en-US" altLang="zh-TW" sz="1600" dirty="0">
                <a:solidFill>
                  <a:schemeClr val="tx1">
                    <a:lumMod val="65000"/>
                    <a:lumOff val="35000"/>
                  </a:schemeClr>
                </a:solidFill>
                <a:latin typeface="微軟正黑體" panose="020B0604030504040204" pitchFamily="34" charset="-120"/>
                <a:ea typeface="微軟正黑體" panose="020B0604030504040204" pitchFamily="34" charset="-120"/>
              </a:rPr>
              <a:t>17</a:t>
            </a:r>
            <a:r>
              <a:rPr lang="zh-TW" altLang="en-US" sz="1600" dirty="0">
                <a:solidFill>
                  <a:schemeClr val="tx1">
                    <a:lumMod val="65000"/>
                    <a:lumOff val="35000"/>
                  </a:schemeClr>
                </a:solidFill>
                <a:latin typeface="微軟正黑體" panose="020B0604030504040204" pitchFamily="34" charset="-120"/>
                <a:ea typeface="微軟正黑體" panose="020B0604030504040204" pitchFamily="34" charset="-120"/>
              </a:rPr>
              <a:t>條</a:t>
            </a:r>
            <a:endParaRPr lang="en-US" altLang="zh-TW" sz="1600" dirty="0">
              <a:solidFill>
                <a:schemeClr val="tx1">
                  <a:lumMod val="65000"/>
                  <a:lumOff val="35000"/>
                </a:schemeClr>
              </a:solidFill>
              <a:latin typeface="微軟正黑體" panose="020B0604030504040204" pitchFamily="34" charset="-120"/>
              <a:ea typeface="微軟正黑體" panose="020B0604030504040204" pitchFamily="34" charset="-120"/>
            </a:endParaRPr>
          </a:p>
          <a:p>
            <a:pPr marL="534988" indent="-534988">
              <a:spcBef>
                <a:spcPts val="300"/>
              </a:spcBef>
            </a:pPr>
            <a:r>
              <a:rPr lang="zh-TW" altLang="en-US" sz="1600" dirty="0">
                <a:solidFill>
                  <a:schemeClr val="tx1">
                    <a:lumMod val="65000"/>
                    <a:lumOff val="35000"/>
                  </a:schemeClr>
                </a:solidFill>
                <a:latin typeface="微軟正黑體" panose="020B0604030504040204" pitchFamily="34" charset="-120"/>
                <a:ea typeface="微軟正黑體" panose="020B0604030504040204" pitchFamily="34" charset="-120"/>
              </a:rPr>
              <a:t>第</a:t>
            </a:r>
            <a:r>
              <a:rPr lang="en-US" altLang="zh-TW" sz="1600" dirty="0">
                <a:solidFill>
                  <a:schemeClr val="tx1">
                    <a:lumMod val="65000"/>
                    <a:lumOff val="35000"/>
                  </a:schemeClr>
                </a:solidFill>
                <a:latin typeface="微軟正黑體" panose="020B0604030504040204" pitchFamily="34" charset="-120"/>
                <a:ea typeface="微軟正黑體" panose="020B0604030504040204" pitchFamily="34" charset="-120"/>
              </a:rPr>
              <a:t>1</a:t>
            </a:r>
            <a:r>
              <a:rPr lang="zh-TW" altLang="en-US" sz="1600" dirty="0">
                <a:solidFill>
                  <a:schemeClr val="tx1">
                    <a:lumMod val="65000"/>
                    <a:lumOff val="35000"/>
                  </a:schemeClr>
                </a:solidFill>
                <a:latin typeface="微軟正黑體" panose="020B0604030504040204" pitchFamily="34" charset="-120"/>
                <a:ea typeface="微軟正黑體" panose="020B0604030504040204" pitchFamily="34" charset="-120"/>
              </a:rPr>
              <a:t>項 中央主管機關為預防消費糾紛，</a:t>
            </a:r>
            <a:r>
              <a:rPr lang="en-US" altLang="zh-TW" sz="1600" dirty="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1600" dirty="0">
                <a:solidFill>
                  <a:schemeClr val="tx1">
                    <a:lumMod val="65000"/>
                    <a:lumOff val="35000"/>
                  </a:schemeClr>
                </a:solidFill>
                <a:latin typeface="微軟正黑體" panose="020B0604030504040204" pitchFamily="34" charset="-120"/>
                <a:ea typeface="微軟正黑體" panose="020B0604030504040204" pitchFamily="34" charset="-120"/>
              </a:rPr>
              <a:t>，擬訂其定型化契約應記載或不得記載事項，報請行政院核定後公告之。</a:t>
            </a:r>
            <a:endParaRPr lang="en-US" altLang="zh-TW" sz="1600" dirty="0">
              <a:solidFill>
                <a:schemeClr val="tx1">
                  <a:lumMod val="65000"/>
                  <a:lumOff val="35000"/>
                </a:schemeClr>
              </a:solidFill>
              <a:latin typeface="微軟正黑體" panose="020B0604030504040204" pitchFamily="34" charset="-120"/>
              <a:ea typeface="微軟正黑體" panose="020B0604030504040204" pitchFamily="34" charset="-120"/>
            </a:endParaRPr>
          </a:p>
          <a:p>
            <a:pPr marL="446088" indent="-446088">
              <a:spcBef>
                <a:spcPts val="300"/>
              </a:spcBef>
            </a:pPr>
            <a:r>
              <a:rPr lang="zh-TW" altLang="en-US" sz="1600" dirty="0">
                <a:solidFill>
                  <a:schemeClr val="tx1">
                    <a:lumMod val="65000"/>
                    <a:lumOff val="35000"/>
                  </a:schemeClr>
                </a:solidFill>
                <a:latin typeface="微軟正黑體" panose="020B0604030504040204" pitchFamily="34" charset="-120"/>
                <a:ea typeface="微軟正黑體" panose="020B0604030504040204" pitchFamily="34" charset="-120"/>
              </a:rPr>
              <a:t>第</a:t>
            </a:r>
            <a:r>
              <a:rPr lang="en-US" altLang="zh-TW" sz="1600" dirty="0">
                <a:solidFill>
                  <a:schemeClr val="tx1">
                    <a:lumMod val="65000"/>
                    <a:lumOff val="35000"/>
                  </a:schemeClr>
                </a:solidFill>
                <a:latin typeface="微軟正黑體" panose="020B0604030504040204" pitchFamily="34" charset="-120"/>
                <a:ea typeface="微軟正黑體" panose="020B0604030504040204" pitchFamily="34" charset="-120"/>
              </a:rPr>
              <a:t>4</a:t>
            </a:r>
            <a:r>
              <a:rPr lang="zh-TW" altLang="en-US" sz="1600" dirty="0">
                <a:solidFill>
                  <a:schemeClr val="tx1">
                    <a:lumMod val="65000"/>
                    <a:lumOff val="35000"/>
                  </a:schemeClr>
                </a:solidFill>
                <a:latin typeface="微軟正黑體" panose="020B0604030504040204" pitchFamily="34" charset="-120"/>
                <a:ea typeface="微軟正黑體" panose="020B0604030504040204" pitchFamily="34" charset="-120"/>
              </a:rPr>
              <a:t>項  違反第一項公告之定型化契約，其定型化契約條款</a:t>
            </a:r>
            <a:r>
              <a:rPr lang="zh-TW" altLang="en-US" sz="1600" u="sng" dirty="0">
                <a:solidFill>
                  <a:srgbClr val="FF0000"/>
                </a:solidFill>
                <a:latin typeface="微軟正黑體" panose="020B0604030504040204" pitchFamily="34" charset="-120"/>
                <a:ea typeface="微軟正黑體" panose="020B0604030504040204" pitchFamily="34" charset="-120"/>
              </a:rPr>
              <a:t>無效</a:t>
            </a:r>
            <a:r>
              <a:rPr lang="zh-TW" altLang="en-US" sz="1600" dirty="0">
                <a:solidFill>
                  <a:schemeClr val="tx1">
                    <a:lumMod val="65000"/>
                    <a:lumOff val="35000"/>
                  </a:schemeClr>
                </a:solidFill>
                <a:latin typeface="微軟正黑體" panose="020B0604030504040204" pitchFamily="34" charset="-120"/>
                <a:ea typeface="微軟正黑體" panose="020B0604030504040204" pitchFamily="34" charset="-120"/>
              </a:rPr>
              <a:t>。</a:t>
            </a:r>
            <a:endParaRPr lang="en-US" altLang="zh-TW" sz="1600" dirty="0">
              <a:solidFill>
                <a:schemeClr val="tx1">
                  <a:lumMod val="65000"/>
                  <a:lumOff val="35000"/>
                </a:schemeClr>
              </a:solidFill>
              <a:latin typeface="微軟正黑體" panose="020B0604030504040204" pitchFamily="34" charset="-120"/>
              <a:ea typeface="微軟正黑體" panose="020B0604030504040204" pitchFamily="34" charset="-120"/>
            </a:endParaRPr>
          </a:p>
          <a:p>
            <a:pPr>
              <a:spcBef>
                <a:spcPts val="600"/>
              </a:spcBef>
            </a:pPr>
            <a:r>
              <a:rPr lang="zh-TW" altLang="en-US" sz="1600" dirty="0">
                <a:solidFill>
                  <a:schemeClr val="tx1">
                    <a:lumMod val="65000"/>
                    <a:lumOff val="35000"/>
                  </a:schemeClr>
                </a:solidFill>
                <a:latin typeface="微軟正黑體" panose="020B0604030504040204" pitchFamily="34" charset="-120"/>
                <a:ea typeface="微軟正黑體" panose="020B0604030504040204" pitchFamily="34" charset="-120"/>
              </a:rPr>
              <a:t>平均地權條例 第</a:t>
            </a:r>
            <a:r>
              <a:rPr lang="en-US" altLang="zh-TW" sz="1600" dirty="0">
                <a:solidFill>
                  <a:schemeClr val="tx1">
                    <a:lumMod val="65000"/>
                    <a:lumOff val="35000"/>
                  </a:schemeClr>
                </a:solidFill>
                <a:latin typeface="微軟正黑體" panose="020B0604030504040204" pitchFamily="34" charset="-120"/>
                <a:ea typeface="微軟正黑體" panose="020B0604030504040204" pitchFamily="34" charset="-120"/>
              </a:rPr>
              <a:t>81</a:t>
            </a:r>
            <a:r>
              <a:rPr lang="zh-TW" altLang="en-US" sz="1600" dirty="0">
                <a:solidFill>
                  <a:schemeClr val="tx1">
                    <a:lumMod val="65000"/>
                    <a:lumOff val="35000"/>
                  </a:schemeClr>
                </a:solidFill>
                <a:latin typeface="微軟正黑體" panose="020B0604030504040204" pitchFamily="34" charset="-120"/>
                <a:ea typeface="微軟正黑體" panose="020B0604030504040204" pitchFamily="34" charset="-120"/>
              </a:rPr>
              <a:t>條之</a:t>
            </a:r>
            <a:r>
              <a:rPr lang="en-US" altLang="zh-TW" sz="1600" dirty="0">
                <a:solidFill>
                  <a:schemeClr val="tx1">
                    <a:lumMod val="65000"/>
                    <a:lumOff val="35000"/>
                  </a:schemeClr>
                </a:solidFill>
                <a:latin typeface="微軟正黑體" panose="020B0604030504040204" pitchFamily="34" charset="-120"/>
                <a:ea typeface="微軟正黑體" panose="020B0604030504040204" pitchFamily="34" charset="-120"/>
              </a:rPr>
              <a:t>2</a:t>
            </a:r>
          </a:p>
          <a:p>
            <a:pPr marL="534988" indent="-534988">
              <a:spcBef>
                <a:spcPts val="600"/>
              </a:spcBef>
            </a:pPr>
            <a:r>
              <a:rPr lang="zh-TW" altLang="en-US" sz="1600" dirty="0">
                <a:solidFill>
                  <a:schemeClr val="tx1">
                    <a:lumMod val="65000"/>
                    <a:lumOff val="35000"/>
                  </a:schemeClr>
                </a:solidFill>
                <a:latin typeface="微軟正黑體" panose="020B0604030504040204" pitchFamily="34" charset="-120"/>
                <a:ea typeface="微軟正黑體" panose="020B0604030504040204" pitchFamily="34" charset="-120"/>
              </a:rPr>
              <a:t>第</a:t>
            </a:r>
            <a:r>
              <a:rPr lang="en-US" altLang="zh-TW" sz="1600" dirty="0">
                <a:solidFill>
                  <a:schemeClr val="tx1">
                    <a:lumMod val="65000"/>
                    <a:lumOff val="35000"/>
                  </a:schemeClr>
                </a:solidFill>
                <a:latin typeface="微軟正黑體" panose="020B0604030504040204" pitchFamily="34" charset="-120"/>
                <a:ea typeface="微軟正黑體" panose="020B0604030504040204" pitchFamily="34" charset="-120"/>
              </a:rPr>
              <a:t>5</a:t>
            </a:r>
            <a:r>
              <a:rPr lang="zh-TW" altLang="en-US" sz="1600" dirty="0">
                <a:solidFill>
                  <a:schemeClr val="tx1">
                    <a:lumMod val="65000"/>
                    <a:lumOff val="35000"/>
                  </a:schemeClr>
                </a:solidFill>
                <a:latin typeface="微軟正黑體" panose="020B0604030504040204" pitchFamily="34" charset="-120"/>
                <a:ea typeface="微軟正黑體" panose="020B0604030504040204" pitchFamily="34" charset="-120"/>
              </a:rPr>
              <a:t>項 銷售預售屋者，使用之契約不符合中央主管機關公告之預售屋買賣定型化契約應記載及不得記載事項，由直轄市、縣（市）主管機關按</a:t>
            </a:r>
            <a:r>
              <a:rPr lang="zh-TW" altLang="en-US" sz="1600" b="1" dirty="0">
                <a:solidFill>
                  <a:srgbClr val="FF0000"/>
                </a:solidFill>
                <a:latin typeface="微軟正黑體" panose="020B0604030504040204" pitchFamily="34" charset="-120"/>
                <a:ea typeface="微軟正黑體" panose="020B0604030504040204" pitchFamily="34" charset="-120"/>
              </a:rPr>
              <a:t>戶（棟）</a:t>
            </a:r>
            <a:r>
              <a:rPr lang="zh-TW" altLang="en-US" sz="1600" dirty="0">
                <a:solidFill>
                  <a:schemeClr val="tx1">
                    <a:lumMod val="65000"/>
                    <a:lumOff val="35000"/>
                  </a:schemeClr>
                </a:solidFill>
                <a:latin typeface="微軟正黑體" panose="020B0604030504040204" pitchFamily="34" charset="-120"/>
                <a:ea typeface="微軟正黑體" panose="020B0604030504040204" pitchFamily="34" charset="-120"/>
              </a:rPr>
              <a:t>處新臺幣</a:t>
            </a:r>
            <a:r>
              <a:rPr lang="en-US" altLang="zh-TW" sz="1600" dirty="0">
                <a:solidFill>
                  <a:schemeClr val="tx1">
                    <a:lumMod val="65000"/>
                    <a:lumOff val="35000"/>
                  </a:schemeClr>
                </a:solidFill>
                <a:latin typeface="微軟正黑體" panose="020B0604030504040204" pitchFamily="34" charset="-120"/>
                <a:ea typeface="微軟正黑體" panose="020B0604030504040204" pitchFamily="34" charset="-120"/>
              </a:rPr>
              <a:t>6</a:t>
            </a:r>
            <a:r>
              <a:rPr lang="zh-TW" altLang="en-US" sz="1600" dirty="0">
                <a:solidFill>
                  <a:schemeClr val="tx1">
                    <a:lumMod val="65000"/>
                    <a:lumOff val="35000"/>
                  </a:schemeClr>
                </a:solidFill>
                <a:latin typeface="微軟正黑體" panose="020B0604030504040204" pitchFamily="34" charset="-120"/>
                <a:ea typeface="微軟正黑體" panose="020B0604030504040204" pitchFamily="34" charset="-120"/>
              </a:rPr>
              <a:t>萬元</a:t>
            </a:r>
            <a:r>
              <a:rPr lang="en-US" altLang="zh-TW" sz="1600" dirty="0">
                <a:solidFill>
                  <a:schemeClr val="tx1">
                    <a:lumMod val="65000"/>
                    <a:lumOff val="35000"/>
                  </a:schemeClr>
                </a:solidFill>
                <a:latin typeface="微軟正黑體" panose="020B0604030504040204" pitchFamily="34" charset="-120"/>
                <a:ea typeface="微軟正黑體" panose="020B0604030504040204" pitchFamily="34" charset="-120"/>
              </a:rPr>
              <a:t>-30</a:t>
            </a:r>
            <a:r>
              <a:rPr lang="zh-TW" altLang="en-US" sz="1600" dirty="0">
                <a:solidFill>
                  <a:schemeClr val="tx1">
                    <a:lumMod val="65000"/>
                    <a:lumOff val="35000"/>
                  </a:schemeClr>
                </a:solidFill>
                <a:latin typeface="微軟正黑體" panose="020B0604030504040204" pitchFamily="34" charset="-120"/>
                <a:ea typeface="微軟正黑體" panose="020B0604030504040204" pitchFamily="34" charset="-120"/>
              </a:rPr>
              <a:t>萬元罰鍰。</a:t>
            </a:r>
          </a:p>
        </p:txBody>
      </p:sp>
    </p:spTree>
    <p:extLst>
      <p:ext uri="{BB962C8B-B14F-4D97-AF65-F5344CB8AC3E}">
        <p14:creationId xmlns:p14="http://schemas.microsoft.com/office/powerpoint/2010/main" val="3378778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102557E6-50AD-4FEF-B2C1-8349EB884DF9}"/>
              </a:ext>
            </a:extLst>
          </p:cNvPr>
          <p:cNvSpPr/>
          <p:nvPr/>
        </p:nvSpPr>
        <p:spPr>
          <a:xfrm>
            <a:off x="-331817" y="1972035"/>
            <a:ext cx="12523817" cy="2660123"/>
          </a:xfrm>
          <a:prstGeom prst="rect">
            <a:avLst/>
          </a:prstGeom>
          <a:solidFill>
            <a:srgbClr val="CED8E9">
              <a:alpha val="53000"/>
            </a:srgb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endParaRPr lang="zh-TW" altLang="en-US" sz="3200" b="1" dirty="0">
              <a:solidFill>
                <a:schemeClr val="tx1"/>
              </a:solidFill>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1445809" y="2790825"/>
            <a:ext cx="10530995" cy="1082970"/>
          </a:xfrm>
        </p:spPr>
        <p:txBody>
          <a:bodyPr>
            <a:normAutofit/>
          </a:bodyPr>
          <a:lstStyle/>
          <a:p>
            <a:pPr marL="0" indent="0">
              <a:lnSpc>
                <a:spcPct val="100000"/>
              </a:lnSpc>
              <a:spcBef>
                <a:spcPts val="2000"/>
              </a:spcBef>
              <a:buNone/>
            </a:pPr>
            <a:r>
              <a:rPr lang="zh-TW" altLang="en-US" sz="4000" b="1" dirty="0">
                <a:solidFill>
                  <a:schemeClr val="accent1">
                    <a:lumMod val="75000"/>
                  </a:schemeClr>
                </a:solidFill>
                <a:latin typeface="微軟正黑體" panose="020B0604030504040204" pitchFamily="34" charset="-120"/>
                <a:ea typeface="微軟正黑體" panose="020B0604030504040204" pitchFamily="34" charset="-120"/>
              </a:rPr>
              <a:t>二、常見錯誤態樣</a:t>
            </a:r>
            <a:endParaRPr lang="zh-TW" altLang="en-US" sz="4000" dirty="0">
              <a:solidFill>
                <a:schemeClr val="accent1">
                  <a:lumMod val="75000"/>
                </a:schemeClr>
              </a:solidFill>
            </a:endParaRPr>
          </a:p>
        </p:txBody>
      </p:sp>
      <p:pic>
        <p:nvPicPr>
          <p:cNvPr id="5" name="圖片 4">
            <a:extLst>
              <a:ext uri="{FF2B5EF4-FFF2-40B4-BE49-F238E27FC236}">
                <a16:creationId xmlns:a16="http://schemas.microsoft.com/office/drawing/2014/main" id="{F0D979F0-93D3-4334-916D-DDAB758F54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32681">
            <a:off x="9179172" y="3597709"/>
            <a:ext cx="2518229" cy="2518229"/>
          </a:xfrm>
          <a:prstGeom prst="rect">
            <a:avLst/>
          </a:prstGeom>
        </p:spPr>
      </p:pic>
      <p:pic>
        <p:nvPicPr>
          <p:cNvPr id="6" name="圖片 5">
            <a:extLst>
              <a:ext uri="{FF2B5EF4-FFF2-40B4-BE49-F238E27FC236}">
                <a16:creationId xmlns:a16="http://schemas.microsoft.com/office/drawing/2014/main" id="{FC3C5193-9FB2-4316-8732-2702BAABBC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20823" y="30388"/>
            <a:ext cx="1332181" cy="445484"/>
          </a:xfrm>
          <a:prstGeom prst="rect">
            <a:avLst/>
          </a:prstGeom>
        </p:spPr>
      </p:pic>
      <p:sp>
        <p:nvSpPr>
          <p:cNvPr id="4" name="投影片編號版面配置區 3">
            <a:extLst>
              <a:ext uri="{FF2B5EF4-FFF2-40B4-BE49-F238E27FC236}">
                <a16:creationId xmlns:a16="http://schemas.microsoft.com/office/drawing/2014/main" id="{2D98EC04-07C4-48C9-8D99-DDDCC8E37028}"/>
              </a:ext>
            </a:extLst>
          </p:cNvPr>
          <p:cNvSpPr>
            <a:spLocks noGrp="1"/>
          </p:cNvSpPr>
          <p:nvPr>
            <p:ph type="sldNum" sz="quarter" idx="12"/>
          </p:nvPr>
        </p:nvSpPr>
        <p:spPr>
          <a:xfrm>
            <a:off x="9349223" y="6462487"/>
            <a:ext cx="2743200" cy="365125"/>
          </a:xfrm>
        </p:spPr>
        <p:txBody>
          <a:bodyPr/>
          <a:lstStyle/>
          <a:p>
            <a:fld id="{AACB90C0-7538-46F1-B501-0F43F4A2C391}" type="slidenum">
              <a:rPr lang="zh-TW" altLang="en-US" smtClean="0"/>
              <a:t>5</a:t>
            </a:fld>
            <a:endParaRPr lang="zh-TW" altLang="en-US" dirty="0"/>
          </a:p>
        </p:txBody>
      </p:sp>
    </p:spTree>
    <p:extLst>
      <p:ext uri="{BB962C8B-B14F-4D97-AF65-F5344CB8AC3E}">
        <p14:creationId xmlns:p14="http://schemas.microsoft.com/office/powerpoint/2010/main" val="1398785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a:extLst>
              <a:ext uri="{FF2B5EF4-FFF2-40B4-BE49-F238E27FC236}">
                <a16:creationId xmlns:a16="http://schemas.microsoft.com/office/drawing/2014/main" id="{F65B4965-154A-4E2B-90B3-E7F6DAAD0E29}"/>
              </a:ext>
            </a:extLst>
          </p:cNvPr>
          <p:cNvSpPr/>
          <p:nvPr/>
        </p:nvSpPr>
        <p:spPr>
          <a:xfrm>
            <a:off x="0" y="1"/>
            <a:ext cx="12192000" cy="896074"/>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a:xfrm>
            <a:off x="349623" y="-32850"/>
            <a:ext cx="11564470" cy="1133202"/>
          </a:xfrm>
        </p:spPr>
        <p:txBody>
          <a:bodyPr>
            <a:noAutofit/>
          </a:bodyPr>
          <a:lstStyle/>
          <a:p>
            <a:r>
              <a:rPr lang="zh-TW" altLang="en-US" sz="4800" b="1" dirty="0">
                <a:solidFill>
                  <a:schemeClr val="accent1">
                    <a:lumMod val="75000"/>
                  </a:schemeClr>
                </a:solidFill>
                <a:latin typeface="微軟正黑體" panose="020B0604030504040204" pitchFamily="34" charset="-120"/>
                <a:ea typeface="微軟正黑體" panose="020B0604030504040204" pitchFamily="34" charset="-120"/>
              </a:rPr>
              <a:t>二、常見錯誤態樣</a:t>
            </a:r>
          </a:p>
        </p:txBody>
      </p:sp>
      <p:sp>
        <p:nvSpPr>
          <p:cNvPr id="9" name="矩形: 圓角 8">
            <a:extLst>
              <a:ext uri="{FF2B5EF4-FFF2-40B4-BE49-F238E27FC236}">
                <a16:creationId xmlns:a16="http://schemas.microsoft.com/office/drawing/2014/main" id="{0D13E270-DD7D-73ED-F7D1-E86E75F5CEDE}"/>
              </a:ext>
            </a:extLst>
          </p:cNvPr>
          <p:cNvSpPr/>
          <p:nvPr/>
        </p:nvSpPr>
        <p:spPr>
          <a:xfrm>
            <a:off x="679450" y="1067938"/>
            <a:ext cx="2270715" cy="471480"/>
          </a:xfrm>
          <a:prstGeom prst="round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zh-TW" sz="3200" b="1" dirty="0">
                <a:solidFill>
                  <a:schemeClr val="tx1">
                    <a:lumMod val="65000"/>
                    <a:lumOff val="35000"/>
                  </a:schemeClr>
                </a:solidFill>
                <a:latin typeface="微軟正黑體" panose="020B0604030504040204" pitchFamily="34" charset="-120"/>
                <a:ea typeface="微軟正黑體" panose="020B0604030504040204" pitchFamily="34" charset="-120"/>
              </a:rPr>
              <a:t>1.</a:t>
            </a:r>
            <a:r>
              <a:rPr lang="zh-TW" altLang="en-US" sz="3200" b="1" dirty="0">
                <a:solidFill>
                  <a:schemeClr val="tx1">
                    <a:lumMod val="65000"/>
                    <a:lumOff val="35000"/>
                  </a:schemeClr>
                </a:solidFill>
                <a:latin typeface="微軟正黑體" panose="020B0604030504040204" pitchFamily="34" charset="-120"/>
                <a:ea typeface="微軟正黑體" panose="020B0604030504040204" pitchFamily="34" charset="-120"/>
              </a:rPr>
              <a:t>審閱期</a:t>
            </a:r>
          </a:p>
        </p:txBody>
      </p:sp>
      <p:sp>
        <p:nvSpPr>
          <p:cNvPr id="3" name="投影片編號版面配置區 2">
            <a:extLst>
              <a:ext uri="{FF2B5EF4-FFF2-40B4-BE49-F238E27FC236}">
                <a16:creationId xmlns:a16="http://schemas.microsoft.com/office/drawing/2014/main" id="{99986012-9FDA-47EE-BF4F-391F310D3AB0}"/>
              </a:ext>
            </a:extLst>
          </p:cNvPr>
          <p:cNvSpPr>
            <a:spLocks noGrp="1"/>
          </p:cNvSpPr>
          <p:nvPr>
            <p:ph type="sldNum" sz="quarter" idx="12"/>
          </p:nvPr>
        </p:nvSpPr>
        <p:spPr/>
        <p:txBody>
          <a:bodyPr/>
          <a:lstStyle/>
          <a:p>
            <a:fld id="{AACB90C0-7538-46F1-B501-0F43F4A2C391}" type="slidenum">
              <a:rPr lang="zh-TW" altLang="en-US" smtClean="0"/>
              <a:t>6</a:t>
            </a:fld>
            <a:endParaRPr lang="zh-TW" altLang="en-US"/>
          </a:p>
        </p:txBody>
      </p:sp>
      <p:graphicFrame>
        <p:nvGraphicFramePr>
          <p:cNvPr id="4" name="表格 3">
            <a:extLst>
              <a:ext uri="{FF2B5EF4-FFF2-40B4-BE49-F238E27FC236}">
                <a16:creationId xmlns:a16="http://schemas.microsoft.com/office/drawing/2014/main" id="{8005B8EB-E51F-E5DB-2F26-35E9C2993005}"/>
              </a:ext>
            </a:extLst>
          </p:cNvPr>
          <p:cNvGraphicFramePr>
            <a:graphicFrameLocks noGrp="1"/>
          </p:cNvGraphicFramePr>
          <p:nvPr>
            <p:extLst>
              <p:ext uri="{D42A27DB-BD31-4B8C-83A1-F6EECF244321}">
                <p14:modId xmlns:p14="http://schemas.microsoft.com/office/powerpoint/2010/main" val="3671926393"/>
              </p:ext>
            </p:extLst>
          </p:nvPr>
        </p:nvGraphicFramePr>
        <p:xfrm>
          <a:off x="755650" y="1666964"/>
          <a:ext cx="10883900" cy="1527586"/>
        </p:xfrm>
        <a:graphic>
          <a:graphicData uri="http://schemas.openxmlformats.org/drawingml/2006/table">
            <a:tbl>
              <a:tblPr firstRow="1" bandRow="1">
                <a:tableStyleId>{0E3FDE45-AF77-4B5C-9715-49D594BDF05E}</a:tableStyleId>
              </a:tblPr>
              <a:tblGrid>
                <a:gridCol w="1241445">
                  <a:extLst>
                    <a:ext uri="{9D8B030D-6E8A-4147-A177-3AD203B41FA5}">
                      <a16:colId xmlns:a16="http://schemas.microsoft.com/office/drawing/2014/main" val="1210806836"/>
                    </a:ext>
                  </a:extLst>
                </a:gridCol>
                <a:gridCol w="9642455">
                  <a:extLst>
                    <a:ext uri="{9D8B030D-6E8A-4147-A177-3AD203B41FA5}">
                      <a16:colId xmlns:a16="http://schemas.microsoft.com/office/drawing/2014/main" val="3596799202"/>
                    </a:ext>
                  </a:extLst>
                </a:gridCol>
              </a:tblGrid>
              <a:tr h="7388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lumMod val="65000"/>
                              <a:lumOff val="35000"/>
                            </a:schemeClr>
                          </a:solidFill>
                          <a:latin typeface="微軟正黑體 Light" panose="020B0304030504040204" pitchFamily="34" charset="-120"/>
                          <a:ea typeface="微軟正黑體 Light" panose="020B0304030504040204" pitchFamily="34" charset="-120"/>
                        </a:rPr>
                        <a:t>應記載</a:t>
                      </a:r>
                    </a:p>
                  </a:txBody>
                  <a:tcPr>
                    <a:noFill/>
                  </a:tcPr>
                </a:tc>
                <a:tc>
                  <a:txBody>
                    <a:bodyPr/>
                    <a:lstStyle/>
                    <a:p>
                      <a:r>
                        <a:rPr lang="zh-TW" altLang="en-US" sz="1600" b="1" dirty="0">
                          <a:solidFill>
                            <a:schemeClr val="tx1">
                              <a:lumMod val="65000"/>
                              <a:lumOff val="35000"/>
                            </a:schemeClr>
                          </a:solidFill>
                          <a:latin typeface="微軟正黑體 Light" panose="020B0304030504040204" pitchFamily="34" charset="-120"/>
                          <a:ea typeface="微軟正黑體 Light" panose="020B0304030504040204" pitchFamily="34" charset="-120"/>
                        </a:rPr>
                        <a:t>本契約於中華民國＿年＿月＿日經買方攜回審閱＿日（契約審閱期間至少五日）</a:t>
                      </a:r>
                    </a:p>
                    <a:p>
                      <a:r>
                        <a:rPr lang="zh-TW" altLang="en-US" sz="1600" b="1" dirty="0">
                          <a:solidFill>
                            <a:schemeClr val="tx1">
                              <a:lumMod val="65000"/>
                              <a:lumOff val="35000"/>
                            </a:schemeClr>
                          </a:solidFill>
                          <a:latin typeface="微軟正黑體 Light" panose="020B0304030504040204" pitchFamily="34" charset="-120"/>
                          <a:ea typeface="微軟正黑體 Light" panose="020B0304030504040204" pitchFamily="34" charset="-120"/>
                        </a:rPr>
                        <a:t> 買方簽章：</a:t>
                      </a:r>
                    </a:p>
                    <a:p>
                      <a:r>
                        <a:rPr lang="zh-TW" altLang="en-US" sz="1600" b="1" dirty="0">
                          <a:solidFill>
                            <a:schemeClr val="tx1">
                              <a:lumMod val="65000"/>
                              <a:lumOff val="35000"/>
                            </a:schemeClr>
                          </a:solidFill>
                          <a:latin typeface="微軟正黑體 Light" panose="020B0304030504040204" pitchFamily="34" charset="-120"/>
                          <a:ea typeface="微軟正黑體 Light" panose="020B0304030504040204" pitchFamily="34" charset="-120"/>
                        </a:rPr>
                        <a:t> 賣方簽章：</a:t>
                      </a:r>
                      <a:endParaRPr lang="zh-TW" altLang="en-US" sz="1600" dirty="0">
                        <a:solidFill>
                          <a:schemeClr val="tx1">
                            <a:lumMod val="65000"/>
                            <a:lumOff val="35000"/>
                          </a:schemeClr>
                        </a:solidFill>
                        <a:latin typeface="微軟正黑體 Light" panose="020B0304030504040204" pitchFamily="34" charset="-120"/>
                        <a:ea typeface="微軟正黑體 Light" panose="020B0304030504040204" pitchFamily="34" charset="-120"/>
                      </a:endParaRPr>
                    </a:p>
                  </a:txBody>
                  <a:tcPr/>
                </a:tc>
                <a:extLst>
                  <a:ext uri="{0D108BD9-81ED-4DB2-BD59-A6C34878D82A}">
                    <a16:rowId xmlns:a16="http://schemas.microsoft.com/office/drawing/2014/main" val="2340362650"/>
                  </a:ext>
                </a:extLst>
              </a:tr>
              <a:tr h="7046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lumMod val="65000"/>
                              <a:lumOff val="35000"/>
                            </a:schemeClr>
                          </a:solidFill>
                          <a:latin typeface="微軟正黑體" panose="020B0604030504040204" pitchFamily="34" charset="-120"/>
                          <a:ea typeface="微軟正黑體" panose="020B0604030504040204" pitchFamily="34" charset="-120"/>
                        </a:rPr>
                        <a:t>契約條款</a:t>
                      </a:r>
                    </a:p>
                    <a:p>
                      <a:endParaRPr lang="zh-TW" altLang="en-US" sz="1600" dirty="0">
                        <a:solidFill>
                          <a:schemeClr val="tx1">
                            <a:lumMod val="65000"/>
                            <a:lumOff val="35000"/>
                          </a:schemeClr>
                        </a:solidFill>
                        <a:latin typeface="微軟正黑體" panose="020B0604030504040204" pitchFamily="34" charset="-120"/>
                        <a:ea typeface="微軟正黑體" panose="020B0604030504040204" pitchFamily="34" charset="-120"/>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1" dirty="0">
                          <a:solidFill>
                            <a:schemeClr val="tx1">
                              <a:lumMod val="65000"/>
                              <a:lumOff val="35000"/>
                            </a:schemeClr>
                          </a:solidFill>
                          <a:latin typeface="微軟正黑體 Light" panose="020B0304030504040204" pitchFamily="34" charset="-120"/>
                          <a:ea typeface="微軟正黑體 Light" panose="020B0304030504040204" pitchFamily="34" charset="-120"/>
                        </a:rPr>
                        <a:t>契約經買方攜回審閱＿日（契約審閱期間至少五日）</a:t>
                      </a:r>
                    </a:p>
                    <a:p>
                      <a:endParaRPr lang="zh-TW" altLang="en-US" sz="1600" dirty="0">
                        <a:solidFill>
                          <a:schemeClr val="tx1">
                            <a:lumMod val="65000"/>
                            <a:lumOff val="35000"/>
                          </a:schemeClr>
                        </a:solidFill>
                        <a:latin typeface="微軟正黑體" panose="020B0604030504040204" pitchFamily="34" charset="-120"/>
                        <a:ea typeface="微軟正黑體" panose="020B0604030504040204" pitchFamily="34" charset="-120"/>
                      </a:endParaRPr>
                    </a:p>
                  </a:txBody>
                  <a:tcPr>
                    <a:solidFill>
                      <a:srgbClr val="F3AA79">
                        <a:alpha val="20000"/>
                      </a:srgbClr>
                    </a:solidFill>
                  </a:tcPr>
                </a:tc>
                <a:extLst>
                  <a:ext uri="{0D108BD9-81ED-4DB2-BD59-A6C34878D82A}">
                    <a16:rowId xmlns:a16="http://schemas.microsoft.com/office/drawing/2014/main" val="3960543423"/>
                  </a:ext>
                </a:extLst>
              </a:tr>
            </a:tbl>
          </a:graphicData>
        </a:graphic>
      </p:graphicFrame>
      <p:sp>
        <p:nvSpPr>
          <p:cNvPr id="6" name="文字方塊 5">
            <a:extLst>
              <a:ext uri="{FF2B5EF4-FFF2-40B4-BE49-F238E27FC236}">
                <a16:creationId xmlns:a16="http://schemas.microsoft.com/office/drawing/2014/main" id="{0965CDF6-6DA6-C8F2-41DB-64A4D9F19A2F}"/>
              </a:ext>
            </a:extLst>
          </p:cNvPr>
          <p:cNvSpPr txBox="1"/>
          <p:nvPr/>
        </p:nvSpPr>
        <p:spPr>
          <a:xfrm>
            <a:off x="2659357" y="2756414"/>
            <a:ext cx="1112543" cy="369332"/>
          </a:xfrm>
          <a:prstGeom prst="rect">
            <a:avLst/>
          </a:prstGeom>
          <a:solidFill>
            <a:srgbClr val="C3FDE7">
              <a:alpha val="74902"/>
            </a:srgbClr>
          </a:solidFill>
          <a:effectLst>
            <a:softEdge rad="101600"/>
          </a:effectLst>
        </p:spPr>
        <p:txBody>
          <a:bodyPr wrap="square" rtlCol="0">
            <a:spAutoFit/>
          </a:bodyPr>
          <a:lstStyle/>
          <a:p>
            <a:pPr algn="ctr"/>
            <a:r>
              <a:rPr lang="zh-TW" altLang="en-US" b="1" dirty="0">
                <a:solidFill>
                  <a:srgbClr val="0070C0"/>
                </a:solidFill>
                <a:latin typeface="微軟正黑體 Light" panose="020B0304030504040204" pitchFamily="34" charset="-120"/>
                <a:ea typeface="微軟正黑體 Light" panose="020B0304030504040204" pitchFamily="34" charset="-120"/>
              </a:rPr>
              <a:t>攜回日期</a:t>
            </a:r>
          </a:p>
        </p:txBody>
      </p:sp>
      <p:sp>
        <p:nvSpPr>
          <p:cNvPr id="7" name="文字方塊 6">
            <a:extLst>
              <a:ext uri="{FF2B5EF4-FFF2-40B4-BE49-F238E27FC236}">
                <a16:creationId xmlns:a16="http://schemas.microsoft.com/office/drawing/2014/main" id="{5527ABAB-F369-6493-AA52-5D9E22751658}"/>
              </a:ext>
            </a:extLst>
          </p:cNvPr>
          <p:cNvSpPr txBox="1"/>
          <p:nvPr/>
        </p:nvSpPr>
        <p:spPr>
          <a:xfrm>
            <a:off x="5135857" y="2736622"/>
            <a:ext cx="960143" cy="369332"/>
          </a:xfrm>
          <a:prstGeom prst="rect">
            <a:avLst/>
          </a:prstGeom>
          <a:solidFill>
            <a:srgbClr val="C3FDE7">
              <a:alpha val="74902"/>
            </a:srgbClr>
          </a:solidFill>
          <a:effectLst>
            <a:softEdge rad="114300"/>
          </a:effectLst>
        </p:spPr>
        <p:txBody>
          <a:bodyPr wrap="square" rtlCol="0">
            <a:spAutoFit/>
          </a:bodyPr>
          <a:lstStyle/>
          <a:p>
            <a:pPr algn="ctr"/>
            <a:r>
              <a:rPr lang="zh-TW" altLang="en-US" b="1" dirty="0">
                <a:solidFill>
                  <a:srgbClr val="0070C0"/>
                </a:solidFill>
                <a:latin typeface="微軟正黑體 Light" panose="020B0304030504040204" pitchFamily="34" charset="-120"/>
                <a:ea typeface="微軟正黑體 Light" panose="020B0304030504040204" pitchFamily="34" charset="-120"/>
              </a:rPr>
              <a:t>簽章欄</a:t>
            </a:r>
          </a:p>
        </p:txBody>
      </p:sp>
      <p:sp>
        <p:nvSpPr>
          <p:cNvPr id="11" name="矩形: 圓角 10">
            <a:extLst>
              <a:ext uri="{FF2B5EF4-FFF2-40B4-BE49-F238E27FC236}">
                <a16:creationId xmlns:a16="http://schemas.microsoft.com/office/drawing/2014/main" id="{C9C189B1-B39D-54A1-493A-7142C9D19BA2}"/>
              </a:ext>
            </a:extLst>
          </p:cNvPr>
          <p:cNvSpPr/>
          <p:nvPr/>
        </p:nvSpPr>
        <p:spPr>
          <a:xfrm>
            <a:off x="679450" y="3396685"/>
            <a:ext cx="4265950" cy="471480"/>
          </a:xfrm>
          <a:prstGeom prst="round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2.</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賣方對廣告之義務</a:t>
            </a:r>
          </a:p>
        </p:txBody>
      </p:sp>
      <p:graphicFrame>
        <p:nvGraphicFramePr>
          <p:cNvPr id="12" name="表格 11">
            <a:extLst>
              <a:ext uri="{FF2B5EF4-FFF2-40B4-BE49-F238E27FC236}">
                <a16:creationId xmlns:a16="http://schemas.microsoft.com/office/drawing/2014/main" id="{8BBBF795-CFB0-3089-DD07-67FC7009965B}"/>
              </a:ext>
            </a:extLst>
          </p:cNvPr>
          <p:cNvGraphicFramePr>
            <a:graphicFrameLocks noGrp="1"/>
          </p:cNvGraphicFramePr>
          <p:nvPr>
            <p:extLst>
              <p:ext uri="{D42A27DB-BD31-4B8C-83A1-F6EECF244321}">
                <p14:modId xmlns:p14="http://schemas.microsoft.com/office/powerpoint/2010/main" val="3792189252"/>
              </p:ext>
            </p:extLst>
          </p:nvPr>
        </p:nvGraphicFramePr>
        <p:xfrm>
          <a:off x="697424" y="3908514"/>
          <a:ext cx="10881801" cy="2691314"/>
        </p:xfrm>
        <a:graphic>
          <a:graphicData uri="http://schemas.openxmlformats.org/drawingml/2006/table">
            <a:tbl>
              <a:tblPr firstRow="1" bandRow="1">
                <a:tableStyleId>{0E3FDE45-AF77-4B5C-9715-49D594BDF05E}</a:tableStyleId>
              </a:tblPr>
              <a:tblGrid>
                <a:gridCol w="1239346">
                  <a:extLst>
                    <a:ext uri="{9D8B030D-6E8A-4147-A177-3AD203B41FA5}">
                      <a16:colId xmlns:a16="http://schemas.microsoft.com/office/drawing/2014/main" val="1210806836"/>
                    </a:ext>
                  </a:extLst>
                </a:gridCol>
                <a:gridCol w="9642455">
                  <a:extLst>
                    <a:ext uri="{9D8B030D-6E8A-4147-A177-3AD203B41FA5}">
                      <a16:colId xmlns:a16="http://schemas.microsoft.com/office/drawing/2014/main" val="3596799202"/>
                    </a:ext>
                  </a:extLst>
                </a:gridCol>
              </a:tblGrid>
              <a:tr h="7558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bg2">
                              <a:lumMod val="25000"/>
                            </a:schemeClr>
                          </a:solidFill>
                          <a:latin typeface="微軟正黑體 Light" panose="020B0304030504040204" pitchFamily="34" charset="-120"/>
                          <a:ea typeface="微軟正黑體 Light" panose="020B0304030504040204" pitchFamily="34" charset="-120"/>
                        </a:rPr>
                        <a:t>應記載</a:t>
                      </a:r>
                    </a:p>
                  </a:txBody>
                  <a:tcPr>
                    <a:noFill/>
                  </a:tcPr>
                </a:tc>
                <a:tc>
                  <a:txBody>
                    <a:bodyPr/>
                    <a:lstStyle/>
                    <a:p>
                      <a:r>
                        <a:rPr lang="zh-TW" altLang="en-US" sz="1600" b="1" dirty="0">
                          <a:solidFill>
                            <a:schemeClr val="bg2">
                              <a:lumMod val="25000"/>
                            </a:schemeClr>
                          </a:solidFill>
                          <a:latin typeface="微軟正黑體 Light" panose="020B0304030504040204" pitchFamily="34" charset="-120"/>
                          <a:ea typeface="微軟正黑體 Light" panose="020B0304030504040204" pitchFamily="34" charset="-120"/>
                        </a:rPr>
                        <a:t>賣方應確保廣告內容之真實，本預售屋之廣告宣傳品及其所記載之建材設備表、房屋及停車位平面圖與位置示意圖，為契約之一部分。</a:t>
                      </a:r>
                      <a:endParaRPr lang="zh-TW" altLang="en-US" sz="1600" dirty="0">
                        <a:solidFill>
                          <a:schemeClr val="bg2">
                            <a:lumMod val="25000"/>
                          </a:schemeClr>
                        </a:solidFill>
                        <a:latin typeface="微軟正黑體 Light" panose="020B0304030504040204" pitchFamily="34" charset="-120"/>
                        <a:ea typeface="微軟正黑體 Light" panose="020B0304030504040204" pitchFamily="34" charset="-120"/>
                      </a:endParaRPr>
                    </a:p>
                  </a:txBody>
                  <a:tcPr/>
                </a:tc>
                <a:extLst>
                  <a:ext uri="{0D108BD9-81ED-4DB2-BD59-A6C34878D82A}">
                    <a16:rowId xmlns:a16="http://schemas.microsoft.com/office/drawing/2014/main" val="2340362650"/>
                  </a:ext>
                </a:extLst>
              </a:tr>
              <a:tr h="18063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bg2">
                              <a:lumMod val="25000"/>
                            </a:schemeClr>
                          </a:solidFill>
                          <a:latin typeface="微軟正黑體" panose="020B0604030504040204" pitchFamily="34" charset="-120"/>
                          <a:ea typeface="微軟正黑體" panose="020B0604030504040204" pitchFamily="34" charset="-120"/>
                        </a:rPr>
                        <a:t>契約條款</a:t>
                      </a:r>
                    </a:p>
                    <a:p>
                      <a:endParaRPr lang="zh-TW" altLang="en-US" sz="1600" dirty="0">
                        <a:latin typeface="微軟正黑體" panose="020B0604030504040204" pitchFamily="34" charset="-120"/>
                        <a:ea typeface="微軟正黑體" panose="020B0604030504040204" pitchFamily="34" charset="-120"/>
                      </a:endParaRPr>
                    </a:p>
                  </a:txBody>
                  <a:tcPr>
                    <a:noFill/>
                  </a:tcPr>
                </a:tc>
                <a:tc>
                  <a:txBody>
                    <a:bodyPr/>
                    <a:lstStyle/>
                    <a:p>
                      <a:pPr marL="176213" indent="-176213">
                        <a:spcBef>
                          <a:spcPts val="1200"/>
                        </a:spcBef>
                      </a:pPr>
                      <a:r>
                        <a:rPr lang="en-US" altLang="zh-TW" sz="1600" b="1" dirty="0">
                          <a:solidFill>
                            <a:schemeClr val="bg2">
                              <a:lumMod val="25000"/>
                            </a:schemeClr>
                          </a:solidFill>
                          <a:latin typeface="微軟正黑體 Light" panose="020B0304030504040204" pitchFamily="34" charset="-120"/>
                          <a:ea typeface="微軟正黑體 Light" panose="020B0304030504040204" pitchFamily="34" charset="-120"/>
                        </a:rPr>
                        <a:t>1.</a:t>
                      </a:r>
                      <a:r>
                        <a:rPr lang="zh-TW" altLang="en-US" sz="1600" b="1" dirty="0">
                          <a:solidFill>
                            <a:schemeClr val="bg2">
                              <a:lumMod val="25000"/>
                            </a:schemeClr>
                          </a:solidFill>
                          <a:latin typeface="微軟正黑體 Light" panose="020B0304030504040204" pitchFamily="34" charset="-120"/>
                          <a:ea typeface="微軟正黑體 Light" panose="020B0304030504040204" pitchFamily="34" charset="-120"/>
                        </a:rPr>
                        <a:t>本契約於簽訂前已經由專業人員詳加解說無誤，買賣雙方均完全瞭解有關本契約各項條款及其權利與義務之規範並未違背平等互惠與公平原則。買賣雙方同意所有條件除以書面載明於契約，始生效力，否則任何以口頭或其他書面所做約定均不生效力。</a:t>
                      </a:r>
                      <a:endParaRPr lang="en-US" altLang="zh-TW" sz="1600" b="1" dirty="0">
                        <a:solidFill>
                          <a:schemeClr val="bg2">
                            <a:lumMod val="25000"/>
                          </a:schemeClr>
                        </a:solidFill>
                        <a:latin typeface="微軟正黑體 Light" panose="020B0304030504040204" pitchFamily="34" charset="-120"/>
                        <a:ea typeface="微軟正黑體 Light" panose="020B0304030504040204" pitchFamily="34" charset="-120"/>
                      </a:endParaRPr>
                    </a:p>
                    <a:p>
                      <a:pPr>
                        <a:spcBef>
                          <a:spcPts val="1800"/>
                        </a:spcBef>
                      </a:pPr>
                      <a:r>
                        <a:rPr lang="en-US" altLang="zh-TW" sz="1600" b="1" dirty="0">
                          <a:solidFill>
                            <a:schemeClr val="bg2">
                              <a:lumMod val="25000"/>
                            </a:schemeClr>
                          </a:solidFill>
                          <a:latin typeface="微軟正黑體 Light" panose="020B0304030504040204" pitchFamily="34" charset="-120"/>
                          <a:ea typeface="微軟正黑體 Light" panose="020B0304030504040204" pitchFamily="34" charset="-120"/>
                        </a:rPr>
                        <a:t>2.</a:t>
                      </a:r>
                      <a:r>
                        <a:rPr lang="zh-TW" altLang="en-US" sz="1600" b="1" dirty="0">
                          <a:solidFill>
                            <a:schemeClr val="bg2">
                              <a:lumMod val="25000"/>
                            </a:schemeClr>
                          </a:solidFill>
                          <a:latin typeface="微軟正黑體 Light" panose="020B0304030504040204" pitchFamily="34" charset="-120"/>
                          <a:ea typeface="微軟正黑體 Light" panose="020B0304030504040204" pitchFamily="34" charset="-120"/>
                        </a:rPr>
                        <a:t>本契約大樓外觀、公共設施配置等基於整理美觀之規劃，買方同意賣方保有修改權利。</a:t>
                      </a:r>
                      <a:endParaRPr lang="en-US" altLang="zh-TW" sz="1600" b="1" dirty="0">
                        <a:solidFill>
                          <a:schemeClr val="bg2">
                            <a:lumMod val="25000"/>
                          </a:schemeClr>
                        </a:solidFill>
                        <a:latin typeface="微軟正黑體 Light" panose="020B0304030504040204" pitchFamily="34" charset="-120"/>
                        <a:ea typeface="微軟正黑體 Light" panose="020B0304030504040204" pitchFamily="34" charset="-120"/>
                      </a:endParaRPr>
                    </a:p>
                    <a:p>
                      <a:pPr marL="177800" marR="0" lvl="0" indent="-177800" algn="l" defTabSz="914400" rtl="0" eaLnBrk="1" fontAlgn="auto" latinLnBrk="0" hangingPunct="1">
                        <a:lnSpc>
                          <a:spcPct val="100000"/>
                        </a:lnSpc>
                        <a:spcBef>
                          <a:spcPts val="1200"/>
                        </a:spcBef>
                        <a:spcAft>
                          <a:spcPts val="0"/>
                        </a:spcAft>
                        <a:buClrTx/>
                        <a:buSzTx/>
                        <a:buFontTx/>
                        <a:buNone/>
                        <a:tabLst/>
                        <a:defRPr/>
                      </a:pPr>
                      <a:r>
                        <a:rPr lang="en-US" altLang="zh-TW" sz="1600" b="1" dirty="0">
                          <a:solidFill>
                            <a:schemeClr val="bg2">
                              <a:lumMod val="25000"/>
                            </a:schemeClr>
                          </a:solidFill>
                          <a:latin typeface="微軟正黑體 Light" panose="020B0304030504040204" pitchFamily="34" charset="-120"/>
                          <a:ea typeface="微軟正黑體 Light" panose="020B0304030504040204" pitchFamily="34" charset="-120"/>
                        </a:rPr>
                        <a:t>3.</a:t>
                      </a:r>
                      <a:r>
                        <a:rPr lang="zh-TW" altLang="en-US" sz="1600" b="1" dirty="0">
                          <a:solidFill>
                            <a:schemeClr val="bg2">
                              <a:lumMod val="25000"/>
                            </a:schemeClr>
                          </a:solidFill>
                          <a:latin typeface="微軟正黑體 Light" panose="020B0304030504040204" pitchFamily="34" charset="-120"/>
                          <a:ea typeface="微軟正黑體 Light" panose="020B0304030504040204" pitchFamily="34" charset="-120"/>
                        </a:rPr>
                        <a:t>賣方應確保廣告內容之真實，本預售屋之廣告宣傳品及其所記載之建材設備表、房屋及停車位平面圖與位置示意圖，為契約之一部分。 </a:t>
                      </a:r>
                    </a:p>
                  </a:txBody>
                  <a:tcPr>
                    <a:solidFill>
                      <a:srgbClr val="F3AA79">
                        <a:alpha val="20000"/>
                      </a:srgbClr>
                    </a:solidFill>
                  </a:tcPr>
                </a:tc>
                <a:extLst>
                  <a:ext uri="{0D108BD9-81ED-4DB2-BD59-A6C34878D82A}">
                    <a16:rowId xmlns:a16="http://schemas.microsoft.com/office/drawing/2014/main" val="3960543423"/>
                  </a:ext>
                </a:extLst>
              </a:tr>
            </a:tbl>
          </a:graphicData>
        </a:graphic>
      </p:graphicFrame>
      <p:sp>
        <p:nvSpPr>
          <p:cNvPr id="13" name="文字方塊 12">
            <a:extLst>
              <a:ext uri="{FF2B5EF4-FFF2-40B4-BE49-F238E27FC236}">
                <a16:creationId xmlns:a16="http://schemas.microsoft.com/office/drawing/2014/main" id="{B7D37366-8CC8-8246-1910-CC620934A433}"/>
              </a:ext>
            </a:extLst>
          </p:cNvPr>
          <p:cNvSpPr txBox="1"/>
          <p:nvPr/>
        </p:nvSpPr>
        <p:spPr>
          <a:xfrm>
            <a:off x="5135857" y="5369768"/>
            <a:ext cx="6358719" cy="369332"/>
          </a:xfrm>
          <a:prstGeom prst="rect">
            <a:avLst/>
          </a:prstGeom>
          <a:solidFill>
            <a:srgbClr val="C3FDE7">
              <a:alpha val="75000"/>
            </a:srgbClr>
          </a:solidFill>
          <a:effectLst>
            <a:softEdge rad="114300"/>
          </a:effectLst>
        </p:spPr>
        <p:txBody>
          <a:bodyPr wrap="square" rtlCol="0">
            <a:spAutoFit/>
          </a:bodyPr>
          <a:lstStyle/>
          <a:p>
            <a:r>
              <a:rPr lang="zh-TW" altLang="en-US" b="1" dirty="0">
                <a:solidFill>
                  <a:srgbClr val="0070C0"/>
                </a:solidFill>
                <a:latin typeface="微軟正黑體 Light" panose="020B0304030504040204" pitchFamily="34" charset="-120"/>
                <a:ea typeface="微軟正黑體 Light" panose="020B0304030504040204" pitchFamily="34" charset="-120"/>
              </a:rPr>
              <a:t>依法約定並未以書面為必要，廣告、口頭承諾一樣具有拘束力</a:t>
            </a:r>
          </a:p>
        </p:txBody>
      </p:sp>
      <p:sp>
        <p:nvSpPr>
          <p:cNvPr id="14" name="文字方塊 13">
            <a:extLst>
              <a:ext uri="{FF2B5EF4-FFF2-40B4-BE49-F238E27FC236}">
                <a16:creationId xmlns:a16="http://schemas.microsoft.com/office/drawing/2014/main" id="{53ADA9FD-DD1B-0BE6-0477-50EB6F1A5423}"/>
              </a:ext>
            </a:extLst>
          </p:cNvPr>
          <p:cNvSpPr txBox="1"/>
          <p:nvPr/>
        </p:nvSpPr>
        <p:spPr>
          <a:xfrm>
            <a:off x="9701379" y="5779449"/>
            <a:ext cx="1652421" cy="369332"/>
          </a:xfrm>
          <a:prstGeom prst="rect">
            <a:avLst/>
          </a:prstGeom>
          <a:solidFill>
            <a:srgbClr val="C3FDE7">
              <a:alpha val="75000"/>
            </a:srgbClr>
          </a:solidFill>
          <a:effectLst>
            <a:softEdge rad="114300"/>
          </a:effectLst>
        </p:spPr>
        <p:txBody>
          <a:bodyPr wrap="square" rtlCol="0">
            <a:spAutoFit/>
          </a:bodyPr>
          <a:lstStyle/>
          <a:p>
            <a:r>
              <a:rPr lang="zh-TW" altLang="en-US" b="1" dirty="0">
                <a:solidFill>
                  <a:srgbClr val="0070C0"/>
                </a:solidFill>
                <a:latin typeface="微軟正黑體 Light" panose="020B0304030504040204" pitchFamily="34" charset="-120"/>
                <a:ea typeface="微軟正黑體 Light" panose="020B0304030504040204" pitchFamily="34" charset="-120"/>
              </a:rPr>
              <a:t>確保廣告真實</a:t>
            </a:r>
          </a:p>
        </p:txBody>
      </p:sp>
      <p:pic>
        <p:nvPicPr>
          <p:cNvPr id="15" name="圖片 14">
            <a:extLst>
              <a:ext uri="{FF2B5EF4-FFF2-40B4-BE49-F238E27FC236}">
                <a16:creationId xmlns:a16="http://schemas.microsoft.com/office/drawing/2014/main" id="{64E1C0C2-7924-B032-5720-018854DF964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8562" t="36994" r="36927" b="32418"/>
          <a:stretch/>
        </p:blipFill>
        <p:spPr>
          <a:xfrm rot="773289">
            <a:off x="11053892" y="3117823"/>
            <a:ext cx="653870" cy="815999"/>
          </a:xfrm>
          <a:prstGeom prst="rect">
            <a:avLst/>
          </a:prstGeom>
        </p:spPr>
      </p:pic>
      <p:pic>
        <p:nvPicPr>
          <p:cNvPr id="16" name="圖片 15">
            <a:extLst>
              <a:ext uri="{FF2B5EF4-FFF2-40B4-BE49-F238E27FC236}">
                <a16:creationId xmlns:a16="http://schemas.microsoft.com/office/drawing/2014/main" id="{15711028-4254-4C8E-9181-DE022FE61E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20823" y="30388"/>
            <a:ext cx="1332181" cy="445484"/>
          </a:xfrm>
          <a:prstGeom prst="rect">
            <a:avLst/>
          </a:prstGeom>
        </p:spPr>
      </p:pic>
      <p:cxnSp>
        <p:nvCxnSpPr>
          <p:cNvPr id="18" name="直線接點 17">
            <a:extLst>
              <a:ext uri="{FF2B5EF4-FFF2-40B4-BE49-F238E27FC236}">
                <a16:creationId xmlns:a16="http://schemas.microsoft.com/office/drawing/2014/main" id="{740274F1-5EC1-4FAE-A92F-7A1F83A53FC2}"/>
              </a:ext>
            </a:extLst>
          </p:cNvPr>
          <p:cNvCxnSpPr>
            <a:cxnSpLocks/>
          </p:cNvCxnSpPr>
          <p:nvPr/>
        </p:nvCxnSpPr>
        <p:spPr>
          <a:xfrm>
            <a:off x="1999281" y="4174943"/>
            <a:ext cx="249083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487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B51A5E-D938-469E-8D8E-CECAE269FCB1}"/>
            </a:ext>
          </a:extLst>
        </p:cNvPr>
        <p:cNvGrpSpPr/>
        <p:nvPr/>
      </p:nvGrpSpPr>
      <p:grpSpPr>
        <a:xfrm>
          <a:off x="0" y="0"/>
          <a:ext cx="0" cy="0"/>
          <a:chOff x="0" y="0"/>
          <a:chExt cx="0" cy="0"/>
        </a:xfrm>
      </p:grpSpPr>
      <p:sp>
        <p:nvSpPr>
          <p:cNvPr id="10" name="矩形 9">
            <a:extLst>
              <a:ext uri="{FF2B5EF4-FFF2-40B4-BE49-F238E27FC236}">
                <a16:creationId xmlns:a16="http://schemas.microsoft.com/office/drawing/2014/main" id="{81625F90-07CA-455C-9716-5A52FAA87D4D}"/>
              </a:ext>
            </a:extLst>
          </p:cNvPr>
          <p:cNvSpPr/>
          <p:nvPr/>
        </p:nvSpPr>
        <p:spPr>
          <a:xfrm>
            <a:off x="0" y="1"/>
            <a:ext cx="12192000" cy="896074"/>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a:extLst>
              <a:ext uri="{FF2B5EF4-FFF2-40B4-BE49-F238E27FC236}">
                <a16:creationId xmlns:a16="http://schemas.microsoft.com/office/drawing/2014/main" id="{1453C2F3-3D56-3098-45F8-05FB3B241143}"/>
              </a:ext>
            </a:extLst>
          </p:cNvPr>
          <p:cNvSpPr>
            <a:spLocks noGrp="1"/>
          </p:cNvSpPr>
          <p:nvPr>
            <p:ph type="title"/>
          </p:nvPr>
        </p:nvSpPr>
        <p:spPr>
          <a:xfrm>
            <a:off x="349623" y="-47840"/>
            <a:ext cx="11564470" cy="1121017"/>
          </a:xfrm>
        </p:spPr>
        <p:txBody>
          <a:bodyPr>
            <a:noAutofit/>
          </a:bodyPr>
          <a:lstStyle/>
          <a:p>
            <a:r>
              <a:rPr lang="zh-TW" altLang="en-US" sz="4800" b="1" dirty="0">
                <a:solidFill>
                  <a:schemeClr val="accent1">
                    <a:lumMod val="75000"/>
                  </a:schemeClr>
                </a:solidFill>
                <a:latin typeface="微軟正黑體" panose="020B0604030504040204" pitchFamily="34" charset="-120"/>
                <a:ea typeface="微軟正黑體" panose="020B0604030504040204" pitchFamily="34" charset="-120"/>
              </a:rPr>
              <a:t>二、常見錯誤態樣</a:t>
            </a:r>
          </a:p>
        </p:txBody>
      </p:sp>
      <p:sp>
        <p:nvSpPr>
          <p:cNvPr id="9" name="矩形: 圓角 8">
            <a:extLst>
              <a:ext uri="{FF2B5EF4-FFF2-40B4-BE49-F238E27FC236}">
                <a16:creationId xmlns:a16="http://schemas.microsoft.com/office/drawing/2014/main" id="{CD4CF2FC-AABA-096C-CCAF-6AA06194ABDD}"/>
              </a:ext>
            </a:extLst>
          </p:cNvPr>
          <p:cNvSpPr/>
          <p:nvPr/>
        </p:nvSpPr>
        <p:spPr>
          <a:xfrm>
            <a:off x="755650" y="1148127"/>
            <a:ext cx="5132927" cy="471480"/>
          </a:xfrm>
          <a:prstGeom prst="round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3.</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房地標示及停車位規格</a:t>
            </a:r>
          </a:p>
        </p:txBody>
      </p:sp>
      <p:sp>
        <p:nvSpPr>
          <p:cNvPr id="3" name="投影片編號版面配置區 2">
            <a:extLst>
              <a:ext uri="{FF2B5EF4-FFF2-40B4-BE49-F238E27FC236}">
                <a16:creationId xmlns:a16="http://schemas.microsoft.com/office/drawing/2014/main" id="{1672429D-35FB-AF24-788D-EC6E1180B77F}"/>
              </a:ext>
            </a:extLst>
          </p:cNvPr>
          <p:cNvSpPr>
            <a:spLocks noGrp="1"/>
          </p:cNvSpPr>
          <p:nvPr>
            <p:ph type="sldNum" sz="quarter" idx="12"/>
          </p:nvPr>
        </p:nvSpPr>
        <p:spPr/>
        <p:txBody>
          <a:bodyPr/>
          <a:lstStyle/>
          <a:p>
            <a:fld id="{AACB90C0-7538-46F1-B501-0F43F4A2C391}" type="slidenum">
              <a:rPr lang="zh-TW" altLang="en-US" smtClean="0"/>
              <a:t>7</a:t>
            </a:fld>
            <a:endParaRPr lang="zh-TW" altLang="en-US"/>
          </a:p>
        </p:txBody>
      </p:sp>
      <p:graphicFrame>
        <p:nvGraphicFramePr>
          <p:cNvPr id="4" name="表格 3">
            <a:extLst>
              <a:ext uri="{FF2B5EF4-FFF2-40B4-BE49-F238E27FC236}">
                <a16:creationId xmlns:a16="http://schemas.microsoft.com/office/drawing/2014/main" id="{CEE9020D-9D88-6B31-B09C-481DC873B16B}"/>
              </a:ext>
            </a:extLst>
          </p:cNvPr>
          <p:cNvGraphicFramePr>
            <a:graphicFrameLocks noGrp="1"/>
          </p:cNvGraphicFramePr>
          <p:nvPr>
            <p:extLst>
              <p:ext uri="{D42A27DB-BD31-4B8C-83A1-F6EECF244321}">
                <p14:modId xmlns:p14="http://schemas.microsoft.com/office/powerpoint/2010/main" val="2482769469"/>
              </p:ext>
            </p:extLst>
          </p:nvPr>
        </p:nvGraphicFramePr>
        <p:xfrm>
          <a:off x="755650" y="1762826"/>
          <a:ext cx="10883900" cy="4419600"/>
        </p:xfrm>
        <a:graphic>
          <a:graphicData uri="http://schemas.openxmlformats.org/drawingml/2006/table">
            <a:tbl>
              <a:tblPr firstRow="1" bandRow="1">
                <a:tableStyleId>{0E3FDE45-AF77-4B5C-9715-49D594BDF05E}</a:tableStyleId>
              </a:tblPr>
              <a:tblGrid>
                <a:gridCol w="1241445">
                  <a:extLst>
                    <a:ext uri="{9D8B030D-6E8A-4147-A177-3AD203B41FA5}">
                      <a16:colId xmlns:a16="http://schemas.microsoft.com/office/drawing/2014/main" val="1210806836"/>
                    </a:ext>
                  </a:extLst>
                </a:gridCol>
                <a:gridCol w="9642455">
                  <a:extLst>
                    <a:ext uri="{9D8B030D-6E8A-4147-A177-3AD203B41FA5}">
                      <a16:colId xmlns:a16="http://schemas.microsoft.com/office/drawing/2014/main" val="3596799202"/>
                    </a:ext>
                  </a:extLst>
                </a:gridCol>
              </a:tblGrid>
              <a:tr h="22667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bg2">
                              <a:lumMod val="25000"/>
                            </a:schemeClr>
                          </a:solidFill>
                          <a:latin typeface="微軟正黑體 Light" panose="020B0304030504040204" pitchFamily="34" charset="-120"/>
                          <a:ea typeface="微軟正黑體 Light" panose="020B0304030504040204" pitchFamily="34" charset="-120"/>
                        </a:rPr>
                        <a:t>應記載</a:t>
                      </a:r>
                      <a:endParaRPr lang="en-US" altLang="zh-TW" sz="1600" dirty="0">
                        <a:solidFill>
                          <a:schemeClr val="bg2">
                            <a:lumMod val="25000"/>
                          </a:schemeClr>
                        </a:solidFill>
                        <a:latin typeface="微軟正黑體 Light" panose="020B0304030504040204" pitchFamily="34" charset="-120"/>
                        <a:ea typeface="微軟正黑體 Light" panose="020B0304030504040204" pitchFamily="34" charset="-120"/>
                      </a:endParaRPr>
                    </a:p>
                    <a:p>
                      <a:pPr marL="0" marR="0" lvl="0" indent="0" algn="just" defTabSz="914400" rtl="0" eaLnBrk="1" fontAlgn="auto" latinLnBrk="0" hangingPunct="1">
                        <a:lnSpc>
                          <a:spcPct val="100000"/>
                        </a:lnSpc>
                        <a:spcBef>
                          <a:spcPts val="600"/>
                        </a:spcBef>
                        <a:spcAft>
                          <a:spcPts val="0"/>
                        </a:spcAft>
                        <a:buClrTx/>
                        <a:buSzTx/>
                        <a:buFontTx/>
                        <a:buNone/>
                        <a:tabLst/>
                        <a:defRPr/>
                      </a:pPr>
                      <a:r>
                        <a:rPr lang="zh-TW" altLang="en-US" sz="1600" dirty="0">
                          <a:solidFill>
                            <a:schemeClr val="bg2">
                              <a:lumMod val="25000"/>
                            </a:schemeClr>
                          </a:solidFill>
                          <a:latin typeface="微軟正黑體 Light" panose="020B0304030504040204" pitchFamily="34" charset="-120"/>
                          <a:ea typeface="微軟正黑體 Light" panose="020B0304030504040204" pitchFamily="34" charset="-120"/>
                        </a:rPr>
                        <a:t>第</a:t>
                      </a:r>
                      <a:r>
                        <a:rPr lang="en-US" altLang="zh-TW" sz="1600" dirty="0">
                          <a:solidFill>
                            <a:schemeClr val="bg2">
                              <a:lumMod val="25000"/>
                            </a:schemeClr>
                          </a:solidFill>
                          <a:latin typeface="微軟正黑體 Light" panose="020B0304030504040204" pitchFamily="34" charset="-120"/>
                          <a:ea typeface="微軟正黑體 Light" panose="020B0304030504040204" pitchFamily="34" charset="-120"/>
                        </a:rPr>
                        <a:t>3</a:t>
                      </a:r>
                      <a:r>
                        <a:rPr lang="zh-TW" altLang="en-US" sz="1600" dirty="0">
                          <a:solidFill>
                            <a:schemeClr val="bg2">
                              <a:lumMod val="25000"/>
                            </a:schemeClr>
                          </a:solidFill>
                          <a:latin typeface="微軟正黑體 Light" panose="020B0304030504040204" pitchFamily="34" charset="-120"/>
                          <a:ea typeface="微軟正黑體 Light" panose="020B0304030504040204" pitchFamily="34" charset="-120"/>
                        </a:rPr>
                        <a:t>款</a:t>
                      </a:r>
                      <a:r>
                        <a:rPr lang="zh-TW" altLang="en-US" sz="1600" b="1" dirty="0">
                          <a:solidFill>
                            <a:schemeClr val="bg2">
                              <a:lumMod val="25000"/>
                            </a:schemeClr>
                          </a:solidFill>
                          <a:latin typeface="微軟正黑體 Light" panose="020B0304030504040204" pitchFamily="34" charset="-120"/>
                          <a:ea typeface="微軟正黑體 Light" panose="020B0304030504040204" pitchFamily="34" charset="-120"/>
                        </a:rPr>
                        <a:t>停車位性質、位置、型式、編號、規格</a:t>
                      </a:r>
                    </a:p>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1600" dirty="0">
                        <a:latin typeface="微軟正黑體 Light" panose="020B0304030504040204" pitchFamily="34" charset="-120"/>
                        <a:ea typeface="微軟正黑體 Light" panose="020B0304030504040204" pitchFamily="34" charset="-120"/>
                      </a:endParaRPr>
                    </a:p>
                  </a:txBody>
                  <a:tcPr>
                    <a:noFill/>
                  </a:tcPr>
                </a:tc>
                <a:tc>
                  <a:txBody>
                    <a:bodyPr/>
                    <a:lstStyle/>
                    <a:p>
                      <a:r>
                        <a:rPr lang="zh-TW" altLang="en-US" sz="1600" b="1" dirty="0">
                          <a:solidFill>
                            <a:schemeClr val="bg2">
                              <a:lumMod val="25000"/>
                            </a:schemeClr>
                          </a:solidFill>
                          <a:latin typeface="微軟正黑體 Light" panose="020B0304030504040204" pitchFamily="34" charset="-120"/>
                          <a:ea typeface="微軟正黑體 Light" panose="020B0304030504040204" pitchFamily="34" charset="-120"/>
                        </a:rPr>
                        <a:t>（三） 停車位性質、位置、型式、編號、規格：</a:t>
                      </a:r>
                    </a:p>
                    <a:p>
                      <a:r>
                        <a:rPr lang="zh-TW" altLang="en-US" sz="1600" b="1" dirty="0">
                          <a:solidFill>
                            <a:schemeClr val="bg2">
                              <a:lumMod val="25000"/>
                            </a:schemeClr>
                          </a:solidFill>
                          <a:latin typeface="微軟正黑體 Light" panose="020B0304030504040204" pitchFamily="34" charset="-120"/>
                          <a:ea typeface="微軟正黑體 Light" panose="020B0304030504040204" pitchFamily="34" charset="-120"/>
                        </a:rPr>
                        <a:t>１、買方購買之停車位屬□法定停車位□自行增設停車空間□獎勵增設停車空間為□地上□地面□地下第</a:t>
                      </a:r>
                      <a:r>
                        <a:rPr lang="en-US" altLang="zh-TW" sz="1600" b="1" dirty="0">
                          <a:solidFill>
                            <a:schemeClr val="bg2">
                              <a:lumMod val="25000"/>
                            </a:schemeClr>
                          </a:solidFill>
                          <a:latin typeface="微軟正黑體 Light" panose="020B0304030504040204" pitchFamily="34" charset="-120"/>
                          <a:ea typeface="微軟正黑體 Light" panose="020B0304030504040204" pitchFamily="34" charset="-120"/>
                        </a:rPr>
                        <a:t>__</a:t>
                      </a:r>
                      <a:r>
                        <a:rPr lang="zh-TW" altLang="en-US" sz="1600" b="1" dirty="0">
                          <a:solidFill>
                            <a:schemeClr val="bg2">
                              <a:lumMod val="25000"/>
                            </a:schemeClr>
                          </a:solidFill>
                          <a:latin typeface="微軟正黑體 Light" panose="020B0304030504040204" pitchFamily="34" charset="-120"/>
                          <a:ea typeface="微軟正黑體 Light" panose="020B0304030504040204" pitchFamily="34" charset="-120"/>
                        </a:rPr>
                        <a:t>層□平面式□機械式□其他</a:t>
                      </a:r>
                      <a:r>
                        <a:rPr lang="en-US" altLang="zh-TW" sz="1600" b="1" dirty="0">
                          <a:solidFill>
                            <a:schemeClr val="bg2">
                              <a:lumMod val="25000"/>
                            </a:schemeClr>
                          </a:solidFill>
                          <a:latin typeface="微軟正黑體 Light" panose="020B0304030504040204" pitchFamily="34" charset="-120"/>
                          <a:ea typeface="微軟正黑體 Light" panose="020B0304030504040204" pitchFamily="34" charset="-120"/>
                        </a:rPr>
                        <a:t>__</a:t>
                      </a:r>
                      <a:r>
                        <a:rPr lang="zh-TW" altLang="en-US" sz="1600" b="1" dirty="0">
                          <a:solidFill>
                            <a:schemeClr val="bg2">
                              <a:lumMod val="25000"/>
                            </a:schemeClr>
                          </a:solidFill>
                          <a:latin typeface="微軟正黑體 Light" panose="020B0304030504040204" pitchFamily="34" charset="-120"/>
                          <a:ea typeface="微軟正黑體 Light" panose="020B0304030504040204" pitchFamily="34" charset="-120"/>
                        </a:rPr>
                        <a:t>，依建造執照圖說編號第</a:t>
                      </a:r>
                      <a:r>
                        <a:rPr lang="en-US" altLang="zh-TW" sz="1600" b="1" dirty="0">
                          <a:solidFill>
                            <a:schemeClr val="bg2">
                              <a:lumMod val="25000"/>
                            </a:schemeClr>
                          </a:solidFill>
                          <a:latin typeface="微軟正黑體 Light" panose="020B0304030504040204" pitchFamily="34" charset="-120"/>
                          <a:ea typeface="微軟正黑體 Light" panose="020B0304030504040204" pitchFamily="34" charset="-120"/>
                        </a:rPr>
                        <a:t>__</a:t>
                      </a:r>
                      <a:r>
                        <a:rPr lang="zh-TW" altLang="en-US" sz="1600" b="1" dirty="0">
                          <a:solidFill>
                            <a:schemeClr val="bg2">
                              <a:lumMod val="25000"/>
                            </a:schemeClr>
                          </a:solidFill>
                          <a:latin typeface="微軟正黑體 Light" panose="020B0304030504040204" pitchFamily="34" charset="-120"/>
                          <a:ea typeface="微軟正黑體 Light" panose="020B0304030504040204" pitchFamily="34" charset="-120"/>
                        </a:rPr>
                        <a:t>號之停車空間計</a:t>
                      </a:r>
                      <a:r>
                        <a:rPr lang="en-US" altLang="zh-TW" sz="1600" b="1" dirty="0">
                          <a:solidFill>
                            <a:schemeClr val="bg2">
                              <a:lumMod val="25000"/>
                            </a:schemeClr>
                          </a:solidFill>
                          <a:latin typeface="微軟正黑體 Light" panose="020B0304030504040204" pitchFamily="34" charset="-120"/>
                          <a:ea typeface="微軟正黑體 Light" panose="020B0304030504040204" pitchFamily="34" charset="-120"/>
                        </a:rPr>
                        <a:t>__</a:t>
                      </a:r>
                      <a:r>
                        <a:rPr lang="zh-TW" altLang="en-US" sz="1600" b="1" dirty="0">
                          <a:solidFill>
                            <a:schemeClr val="bg2">
                              <a:lumMod val="25000"/>
                            </a:schemeClr>
                          </a:solidFill>
                          <a:latin typeface="微軟正黑體 Light" panose="020B0304030504040204" pitchFamily="34" charset="-120"/>
                          <a:ea typeface="微軟正黑體 Light" panose="020B0304030504040204" pitchFamily="34" charset="-120"/>
                        </a:rPr>
                        <a:t>位，該停車位□有□無獨立權狀，編號第</a:t>
                      </a:r>
                      <a:r>
                        <a:rPr lang="en-US" altLang="zh-TW" sz="1600" b="1" dirty="0">
                          <a:solidFill>
                            <a:schemeClr val="bg2">
                              <a:lumMod val="25000"/>
                            </a:schemeClr>
                          </a:solidFill>
                          <a:latin typeface="微軟正黑體 Light" panose="020B0304030504040204" pitchFamily="34" charset="-120"/>
                          <a:ea typeface="微軟正黑體 Light" panose="020B0304030504040204" pitchFamily="34" charset="-120"/>
                        </a:rPr>
                        <a:t>__</a:t>
                      </a:r>
                      <a:r>
                        <a:rPr lang="zh-TW" altLang="en-US" sz="1600" b="1" dirty="0">
                          <a:solidFill>
                            <a:schemeClr val="bg2">
                              <a:lumMod val="25000"/>
                            </a:schemeClr>
                          </a:solidFill>
                          <a:latin typeface="微軟正黑體 Light" panose="020B0304030504040204" pitchFamily="34" charset="-120"/>
                          <a:ea typeface="微軟正黑體 Light" panose="020B0304030504040204" pitchFamily="34" charset="-120"/>
                        </a:rPr>
                        <a:t>號車位</a:t>
                      </a:r>
                      <a:r>
                        <a:rPr lang="en-US" altLang="zh-TW" sz="1600" b="1" dirty="0">
                          <a:solidFill>
                            <a:schemeClr val="bg2">
                              <a:lumMod val="25000"/>
                            </a:schemeClr>
                          </a:solidFill>
                          <a:latin typeface="微軟正黑體 Light" panose="020B0304030504040204" pitchFamily="34" charset="-120"/>
                          <a:ea typeface="微軟正黑體 Light" panose="020B0304030504040204" pitchFamily="34" charset="-120"/>
                        </a:rPr>
                        <a:t>__</a:t>
                      </a:r>
                      <a:r>
                        <a:rPr lang="zh-TW" altLang="en-US" sz="1600" b="1" dirty="0">
                          <a:solidFill>
                            <a:schemeClr val="bg2">
                              <a:lumMod val="25000"/>
                            </a:schemeClr>
                          </a:solidFill>
                          <a:latin typeface="微軟正黑體 Light" panose="020B0304030504040204" pitchFamily="34" charset="-120"/>
                          <a:ea typeface="微軟正黑體 Light" panose="020B0304030504040204" pitchFamily="34" charset="-120"/>
                        </a:rPr>
                        <a:t>個，其車位規格為長</a:t>
                      </a:r>
                      <a:r>
                        <a:rPr lang="en-US" altLang="zh-TW" sz="1600" b="1" dirty="0">
                          <a:solidFill>
                            <a:schemeClr val="bg2">
                              <a:lumMod val="25000"/>
                            </a:schemeClr>
                          </a:solidFill>
                          <a:latin typeface="微軟正黑體 Light" panose="020B0304030504040204" pitchFamily="34" charset="-120"/>
                          <a:ea typeface="微軟正黑體 Light" panose="020B0304030504040204" pitchFamily="34" charset="-120"/>
                        </a:rPr>
                        <a:t>__</a:t>
                      </a:r>
                      <a:r>
                        <a:rPr lang="zh-TW" altLang="en-US" sz="1600" b="1" dirty="0">
                          <a:solidFill>
                            <a:schemeClr val="bg2">
                              <a:lumMod val="25000"/>
                            </a:schemeClr>
                          </a:solidFill>
                          <a:latin typeface="微軟正黑體 Light" panose="020B0304030504040204" pitchFamily="34" charset="-120"/>
                          <a:ea typeface="微軟正黑體 Light" panose="020B0304030504040204" pitchFamily="34" charset="-120"/>
                        </a:rPr>
                        <a:t>公尺，寬</a:t>
                      </a:r>
                      <a:r>
                        <a:rPr lang="en-US" altLang="zh-TW" sz="1600" b="1" dirty="0">
                          <a:solidFill>
                            <a:schemeClr val="bg2">
                              <a:lumMod val="25000"/>
                            </a:schemeClr>
                          </a:solidFill>
                          <a:latin typeface="微軟正黑體 Light" panose="020B0304030504040204" pitchFamily="34" charset="-120"/>
                          <a:ea typeface="微軟正黑體 Light" panose="020B0304030504040204" pitchFamily="34" charset="-120"/>
                        </a:rPr>
                        <a:t>__</a:t>
                      </a:r>
                      <a:r>
                        <a:rPr lang="zh-TW" altLang="en-US" sz="1600" b="1" dirty="0">
                          <a:solidFill>
                            <a:schemeClr val="bg2">
                              <a:lumMod val="25000"/>
                            </a:schemeClr>
                          </a:solidFill>
                          <a:latin typeface="微軟正黑體 Light" panose="020B0304030504040204" pitchFamily="34" charset="-120"/>
                          <a:ea typeface="微軟正黑體 Light" panose="020B0304030504040204" pitchFamily="34" charset="-120"/>
                        </a:rPr>
                        <a:t>公尺，高</a:t>
                      </a:r>
                      <a:r>
                        <a:rPr lang="en-US" altLang="zh-TW" sz="1600" b="1" dirty="0">
                          <a:solidFill>
                            <a:schemeClr val="bg2">
                              <a:lumMod val="25000"/>
                            </a:schemeClr>
                          </a:solidFill>
                          <a:latin typeface="微軟正黑體 Light" panose="020B0304030504040204" pitchFamily="34" charset="-120"/>
                          <a:ea typeface="微軟正黑體 Light" panose="020B0304030504040204" pitchFamily="34" charset="-120"/>
                        </a:rPr>
                        <a:t>__</a:t>
                      </a:r>
                      <a:r>
                        <a:rPr lang="zh-TW" altLang="en-US" sz="1600" b="1" dirty="0">
                          <a:solidFill>
                            <a:schemeClr val="bg2">
                              <a:lumMod val="25000"/>
                            </a:schemeClr>
                          </a:solidFill>
                          <a:latin typeface="微軟正黑體 Light" panose="020B0304030504040204" pitchFamily="34" charset="-120"/>
                          <a:ea typeface="微軟正黑體 Light" panose="020B0304030504040204" pitchFamily="34" charset="-120"/>
                        </a:rPr>
                        <a:t>公尺。另含車道及其他必要空間，面積共計</a:t>
                      </a:r>
                      <a:r>
                        <a:rPr lang="en-US" altLang="zh-TW" sz="1600" b="1" dirty="0">
                          <a:solidFill>
                            <a:schemeClr val="bg2">
                              <a:lumMod val="25000"/>
                            </a:schemeClr>
                          </a:solidFill>
                          <a:latin typeface="微軟正黑體 Light" panose="020B0304030504040204" pitchFamily="34" charset="-120"/>
                          <a:ea typeface="微軟正黑體 Light" panose="020B0304030504040204" pitchFamily="34" charset="-120"/>
                        </a:rPr>
                        <a:t>__</a:t>
                      </a:r>
                      <a:r>
                        <a:rPr lang="zh-TW" altLang="en-US" sz="1600" b="1" dirty="0">
                          <a:solidFill>
                            <a:schemeClr val="bg2">
                              <a:lumMod val="25000"/>
                            </a:schemeClr>
                          </a:solidFill>
                          <a:latin typeface="微軟正黑體 Light" panose="020B0304030504040204" pitchFamily="34" charset="-120"/>
                          <a:ea typeface="微軟正黑體 Light" panose="020B0304030504040204" pitchFamily="34" charset="-120"/>
                        </a:rPr>
                        <a:t>平方公尺（</a:t>
                      </a:r>
                      <a:r>
                        <a:rPr lang="en-US" altLang="zh-TW" sz="1600" b="1" dirty="0">
                          <a:solidFill>
                            <a:schemeClr val="bg2">
                              <a:lumMod val="25000"/>
                            </a:schemeClr>
                          </a:solidFill>
                          <a:latin typeface="微軟正黑體 Light" panose="020B0304030504040204" pitchFamily="34" charset="-120"/>
                          <a:ea typeface="微軟正黑體 Light" panose="020B0304030504040204" pitchFamily="34" charset="-120"/>
                        </a:rPr>
                        <a:t>__</a:t>
                      </a:r>
                      <a:r>
                        <a:rPr lang="zh-TW" altLang="en-US" sz="1600" b="1" dirty="0">
                          <a:solidFill>
                            <a:schemeClr val="bg2">
                              <a:lumMod val="25000"/>
                            </a:schemeClr>
                          </a:solidFill>
                          <a:latin typeface="微軟正黑體 Light" panose="020B0304030504040204" pitchFamily="34" charset="-120"/>
                          <a:ea typeface="微軟正黑體 Light" panose="020B0304030504040204" pitchFamily="34" charset="-120"/>
                        </a:rPr>
                        <a:t>坪），如停車空間位於共有部分且無獨立權狀者，其面積應按車位（格）數量、型式種類、車位大小、位置、使用性質或其他與停車空間有關之因素，依第二目之比例計算之（計算方式如附表所示）。（建造執照核准之該層停車空間平面圖影本如附件）。</a:t>
                      </a:r>
                    </a:p>
                    <a:p>
                      <a:pPr>
                        <a:spcBef>
                          <a:spcPts val="600"/>
                        </a:spcBef>
                      </a:pPr>
                      <a:r>
                        <a:rPr lang="zh-TW" altLang="en-US" sz="1600" b="1" dirty="0">
                          <a:solidFill>
                            <a:schemeClr val="bg2">
                              <a:lumMod val="25000"/>
                            </a:schemeClr>
                          </a:solidFill>
                          <a:latin typeface="微軟正黑體 Light" panose="020B0304030504040204" pitchFamily="34" charset="-120"/>
                          <a:ea typeface="微軟正黑體 Light" panose="020B0304030504040204" pitchFamily="34" charset="-120"/>
                        </a:rPr>
                        <a:t>２、前目停車空間如位於共有部分且無獨立權狀者，應列明停車空間面積占共有部分總面積之比例。</a:t>
                      </a:r>
                    </a:p>
                    <a:p>
                      <a:pPr>
                        <a:spcBef>
                          <a:spcPts val="600"/>
                        </a:spcBef>
                      </a:pPr>
                      <a:r>
                        <a:rPr lang="zh-TW" altLang="en-US" sz="1600" b="1" dirty="0">
                          <a:solidFill>
                            <a:schemeClr val="bg2">
                              <a:lumMod val="25000"/>
                            </a:schemeClr>
                          </a:solidFill>
                          <a:latin typeface="微軟正黑體 Light" panose="020B0304030504040204" pitchFamily="34" charset="-120"/>
                          <a:ea typeface="微軟正黑體 Light" panose="020B0304030504040204" pitchFamily="34" charset="-120"/>
                        </a:rPr>
                        <a:t>３、買方購買之停車位屬自行增設或獎勵增設停車位者，雙方如有另訂該種停車位買賣契約書，其有關事宜悉依該契約約定為之。</a:t>
                      </a:r>
                      <a:endParaRPr lang="zh-TW" altLang="en-US" sz="1600" dirty="0">
                        <a:solidFill>
                          <a:schemeClr val="bg2">
                            <a:lumMod val="25000"/>
                          </a:schemeClr>
                        </a:solidFill>
                        <a:latin typeface="微軟正黑體 Light" panose="020B0304030504040204" pitchFamily="34" charset="-120"/>
                        <a:ea typeface="微軟正黑體 Light" panose="020B0304030504040204" pitchFamily="34" charset="-120"/>
                      </a:endParaRPr>
                    </a:p>
                  </a:txBody>
                  <a:tcPr/>
                </a:tc>
                <a:extLst>
                  <a:ext uri="{0D108BD9-81ED-4DB2-BD59-A6C34878D82A}">
                    <a16:rowId xmlns:a16="http://schemas.microsoft.com/office/drawing/2014/main" val="2340362650"/>
                  </a:ext>
                </a:extLst>
              </a:tr>
              <a:tr h="14161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dirty="0">
                          <a:solidFill>
                            <a:schemeClr val="bg2">
                              <a:lumMod val="25000"/>
                            </a:schemeClr>
                          </a:solidFill>
                          <a:latin typeface="微軟正黑體" panose="020B0604030504040204" pitchFamily="34" charset="-120"/>
                          <a:ea typeface="微軟正黑體" panose="020B0604030504040204" pitchFamily="34" charset="-120"/>
                        </a:rPr>
                        <a:t>契約條款</a:t>
                      </a:r>
                    </a:p>
                    <a:p>
                      <a:endParaRPr lang="zh-TW" altLang="en-US" sz="1800" dirty="0">
                        <a:latin typeface="微軟正黑體" panose="020B0604030504040204" pitchFamily="34" charset="-120"/>
                        <a:ea typeface="微軟正黑體" panose="020B0604030504040204" pitchFamily="34" charset="-120"/>
                      </a:endParaRPr>
                    </a:p>
                  </a:txBody>
                  <a:tcPr>
                    <a:noFill/>
                  </a:tcPr>
                </a:tc>
                <a:tc>
                  <a:txBody>
                    <a:bodyPr/>
                    <a:lstStyle/>
                    <a:p>
                      <a:r>
                        <a:rPr lang="zh-TW" altLang="en-US" sz="1800" b="1" dirty="0">
                          <a:solidFill>
                            <a:schemeClr val="bg2">
                              <a:lumMod val="25000"/>
                            </a:schemeClr>
                          </a:solidFill>
                          <a:latin typeface="微軟正黑體 Light" panose="020B0304030504040204" pitchFamily="34" charset="-120"/>
                          <a:ea typeface="微軟正黑體 Light" panose="020B0304030504040204" pitchFamily="34" charset="-120"/>
                        </a:rPr>
                        <a:t>停車位性質、位置、型式、編號、規格：</a:t>
                      </a:r>
                    </a:p>
                    <a:p>
                      <a:r>
                        <a:rPr lang="zh-TW" altLang="en-US" sz="1800" b="1" dirty="0">
                          <a:solidFill>
                            <a:schemeClr val="bg2">
                              <a:lumMod val="25000"/>
                            </a:schemeClr>
                          </a:solidFill>
                          <a:latin typeface="微軟正黑體 Light" panose="020B0304030504040204" pitchFamily="34" charset="-120"/>
                          <a:ea typeface="微軟正黑體 Light" panose="020B0304030504040204" pitchFamily="34" charset="-120"/>
                        </a:rPr>
                        <a:t>買方購買之停車位屬□法定停車位□自行增設停車空間□獎勵增設停車空間為□地上□地面第   層□平面式 □機械式</a:t>
                      </a:r>
                      <a:r>
                        <a:rPr lang="en-US" altLang="zh-TW" sz="1800" b="1" dirty="0">
                          <a:solidFill>
                            <a:schemeClr val="bg2">
                              <a:lumMod val="25000"/>
                            </a:schemeClr>
                          </a:solidFill>
                          <a:latin typeface="微軟正黑體 Light" panose="020B0304030504040204" pitchFamily="34" charset="-120"/>
                          <a:ea typeface="微軟正黑體 Light" panose="020B0304030504040204" pitchFamily="34" charset="-120"/>
                        </a:rPr>
                        <a:t>,</a:t>
                      </a:r>
                      <a:r>
                        <a:rPr lang="zh-TW" altLang="en-US" sz="1800" b="1" dirty="0">
                          <a:solidFill>
                            <a:schemeClr val="bg2">
                              <a:lumMod val="25000"/>
                            </a:schemeClr>
                          </a:solidFill>
                          <a:latin typeface="微軟正黑體 Light" panose="020B0304030504040204" pitchFamily="34" charset="-120"/>
                          <a:ea typeface="微軟正黑體 Light" panose="020B0304030504040204" pitchFamily="34" charset="-120"/>
                        </a:rPr>
                        <a:t>依建造執照圖說為編號第     號停車位 壹 個</a:t>
                      </a:r>
                      <a:r>
                        <a:rPr lang="en-US" altLang="zh-TW" sz="1800" b="1" dirty="0">
                          <a:solidFill>
                            <a:schemeClr val="bg2">
                              <a:lumMod val="25000"/>
                            </a:schemeClr>
                          </a:solidFill>
                          <a:latin typeface="微軟正黑體 Light" panose="020B0304030504040204" pitchFamily="34" charset="-120"/>
                          <a:ea typeface="微軟正黑體 Light" panose="020B0304030504040204" pitchFamily="34" charset="-120"/>
                        </a:rPr>
                        <a:t>, </a:t>
                      </a:r>
                      <a:r>
                        <a:rPr lang="zh-TW" altLang="en-US" sz="1800" b="1" dirty="0">
                          <a:solidFill>
                            <a:schemeClr val="bg2">
                              <a:lumMod val="25000"/>
                            </a:schemeClr>
                          </a:solidFill>
                          <a:latin typeface="微軟正黑體 Light" panose="020B0304030504040204" pitchFamily="34" charset="-120"/>
                          <a:ea typeface="微軟正黑體 Light" panose="020B0304030504040204" pitchFamily="34" charset="-120"/>
                        </a:rPr>
                        <a:t>該停車位□有□無獨立權狀</a:t>
                      </a:r>
                      <a:r>
                        <a:rPr lang="en-US" altLang="zh-TW" sz="1800" b="1" dirty="0">
                          <a:solidFill>
                            <a:schemeClr val="bg2">
                              <a:lumMod val="25000"/>
                            </a:schemeClr>
                          </a:solidFill>
                          <a:latin typeface="微軟正黑體 Light" panose="020B0304030504040204" pitchFamily="34" charset="-120"/>
                          <a:ea typeface="微軟正黑體 Light" panose="020B0304030504040204" pitchFamily="34" charset="-120"/>
                        </a:rPr>
                        <a:t>,</a:t>
                      </a:r>
                      <a:r>
                        <a:rPr lang="zh-TW" altLang="en-US" sz="1800" b="1" dirty="0">
                          <a:solidFill>
                            <a:schemeClr val="bg2">
                              <a:lumMod val="25000"/>
                            </a:schemeClr>
                          </a:solidFill>
                          <a:latin typeface="微軟正黑體 Light" panose="020B0304030504040204" pitchFamily="34" charset="-120"/>
                          <a:ea typeface="微軟正黑體 Light" panose="020B0304030504040204" pitchFamily="34" charset="-120"/>
                        </a:rPr>
                        <a:t>其車位規格為</a:t>
                      </a:r>
                      <a:r>
                        <a:rPr lang="en-US" altLang="zh-TW" sz="1800" b="1" dirty="0">
                          <a:solidFill>
                            <a:schemeClr val="bg2">
                              <a:lumMod val="25000"/>
                            </a:schemeClr>
                          </a:solidFill>
                          <a:latin typeface="微軟正黑體 Light" panose="020B0304030504040204" pitchFamily="34" charset="-120"/>
                          <a:ea typeface="微軟正黑體 Light" panose="020B0304030504040204" pitchFamily="34" charset="-120"/>
                        </a:rPr>
                        <a:t>: </a:t>
                      </a:r>
                      <a:r>
                        <a:rPr lang="zh-TW" altLang="en-US" sz="1800" b="1" dirty="0">
                          <a:solidFill>
                            <a:schemeClr val="bg2">
                              <a:lumMod val="25000"/>
                            </a:schemeClr>
                          </a:solidFill>
                          <a:latin typeface="微軟正黑體 Light" panose="020B0304030504040204" pitchFamily="34" charset="-120"/>
                          <a:ea typeface="微軟正黑體 Light" panose="020B0304030504040204" pitchFamily="34" charset="-120"/>
                        </a:rPr>
                        <a:t>長     公尺、寬     公尺。</a:t>
                      </a:r>
                      <a:endParaRPr lang="en-US" altLang="zh-TW" sz="1800" b="1" dirty="0">
                        <a:solidFill>
                          <a:schemeClr val="bg2">
                            <a:lumMod val="25000"/>
                          </a:schemeClr>
                        </a:solidFill>
                        <a:latin typeface="微軟正黑體 Light" panose="020B0304030504040204" pitchFamily="34" charset="-120"/>
                        <a:ea typeface="微軟正黑體 Light" panose="020B0304030504040204" pitchFamily="34" charset="-120"/>
                      </a:endParaRPr>
                    </a:p>
                    <a:p>
                      <a:r>
                        <a:rPr lang="zh-TW" altLang="en-US" sz="1800" b="1" dirty="0">
                          <a:solidFill>
                            <a:schemeClr val="bg2">
                              <a:lumMod val="25000"/>
                            </a:schemeClr>
                          </a:solidFill>
                          <a:latin typeface="微軟正黑體 Light" panose="020B0304030504040204" pitchFamily="34" charset="-120"/>
                          <a:ea typeface="微軟正黑體 Light" panose="020B0304030504040204" pitchFamily="34" charset="-120"/>
                        </a:rPr>
                        <a:t>另含車道及其他必要空間</a:t>
                      </a:r>
                      <a:r>
                        <a:rPr lang="en-US" altLang="zh-TW" sz="1800" b="1" dirty="0">
                          <a:solidFill>
                            <a:schemeClr val="bg2">
                              <a:lumMod val="25000"/>
                            </a:schemeClr>
                          </a:solidFill>
                          <a:latin typeface="微軟正黑體 Light" panose="020B0304030504040204" pitchFamily="34" charset="-120"/>
                          <a:ea typeface="微軟正黑體 Light" panose="020B0304030504040204" pitchFamily="34" charset="-120"/>
                        </a:rPr>
                        <a:t>,</a:t>
                      </a:r>
                      <a:r>
                        <a:rPr lang="zh-TW" altLang="en-US" sz="1800" b="1" dirty="0">
                          <a:solidFill>
                            <a:schemeClr val="bg2">
                              <a:lumMod val="25000"/>
                            </a:schemeClr>
                          </a:solidFill>
                          <a:latin typeface="微軟正黑體 Light" panose="020B0304030504040204" pitchFamily="34" charset="-120"/>
                          <a:ea typeface="微軟正黑體 Light" panose="020B0304030504040204" pitchFamily="34" charset="-120"/>
                        </a:rPr>
                        <a:t>面積為    平方公尺</a:t>
                      </a:r>
                      <a:r>
                        <a:rPr lang="en-US" altLang="zh-TW" sz="1800" b="1" dirty="0">
                          <a:solidFill>
                            <a:schemeClr val="bg2">
                              <a:lumMod val="25000"/>
                            </a:schemeClr>
                          </a:solidFill>
                          <a:latin typeface="微軟正黑體 Light" panose="020B0304030504040204" pitchFamily="34" charset="-120"/>
                          <a:ea typeface="微軟正黑體 Light" panose="020B0304030504040204" pitchFamily="34" charset="-120"/>
                        </a:rPr>
                        <a:t>(    </a:t>
                      </a:r>
                      <a:r>
                        <a:rPr lang="zh-TW" altLang="en-US" sz="1800" b="1" dirty="0">
                          <a:solidFill>
                            <a:schemeClr val="bg2">
                              <a:lumMod val="25000"/>
                            </a:schemeClr>
                          </a:solidFill>
                          <a:latin typeface="微軟正黑體 Light" panose="020B0304030504040204" pitchFamily="34" charset="-120"/>
                          <a:ea typeface="微軟正黑體 Light" panose="020B0304030504040204" pitchFamily="34" charset="-120"/>
                        </a:rPr>
                        <a:t>坪</a:t>
                      </a:r>
                      <a:r>
                        <a:rPr lang="en-US" altLang="zh-TW" sz="1800" b="1" dirty="0">
                          <a:solidFill>
                            <a:schemeClr val="bg2">
                              <a:lumMod val="25000"/>
                            </a:schemeClr>
                          </a:solidFill>
                          <a:latin typeface="微軟正黑體 Light" panose="020B0304030504040204" pitchFamily="34" charset="-120"/>
                          <a:ea typeface="微軟正黑體 Light" panose="020B0304030504040204" pitchFamily="34" charset="-120"/>
                        </a:rPr>
                        <a:t>)</a:t>
                      </a:r>
                    </a:p>
                    <a:p>
                      <a:endParaRPr lang="zh-TW" altLang="en-US" sz="1800" dirty="0">
                        <a:latin typeface="微軟正黑體" panose="020B0604030504040204" pitchFamily="34" charset="-120"/>
                        <a:ea typeface="微軟正黑體" panose="020B0604030504040204" pitchFamily="34" charset="-120"/>
                      </a:endParaRPr>
                    </a:p>
                  </a:txBody>
                  <a:tcPr>
                    <a:solidFill>
                      <a:srgbClr val="F3AA79">
                        <a:alpha val="20000"/>
                      </a:srgbClr>
                    </a:solidFill>
                  </a:tcPr>
                </a:tc>
                <a:extLst>
                  <a:ext uri="{0D108BD9-81ED-4DB2-BD59-A6C34878D82A}">
                    <a16:rowId xmlns:a16="http://schemas.microsoft.com/office/drawing/2014/main" val="3960543423"/>
                  </a:ext>
                </a:extLst>
              </a:tr>
            </a:tbl>
          </a:graphicData>
        </a:graphic>
      </p:graphicFrame>
      <p:sp>
        <p:nvSpPr>
          <p:cNvPr id="13" name="文字方塊 12">
            <a:extLst>
              <a:ext uri="{FF2B5EF4-FFF2-40B4-BE49-F238E27FC236}">
                <a16:creationId xmlns:a16="http://schemas.microsoft.com/office/drawing/2014/main" id="{BAA9439E-9022-AF1D-D4D9-A60601863C75}"/>
              </a:ext>
            </a:extLst>
          </p:cNvPr>
          <p:cNvSpPr txBox="1"/>
          <p:nvPr/>
        </p:nvSpPr>
        <p:spPr>
          <a:xfrm>
            <a:off x="4064482" y="5813094"/>
            <a:ext cx="4266236" cy="369332"/>
          </a:xfrm>
          <a:prstGeom prst="rect">
            <a:avLst/>
          </a:prstGeom>
          <a:solidFill>
            <a:srgbClr val="C3FDE7">
              <a:alpha val="75000"/>
            </a:srgbClr>
          </a:solidFill>
          <a:effectLst>
            <a:softEdge rad="114300"/>
          </a:effectLst>
        </p:spPr>
        <p:txBody>
          <a:bodyPr wrap="square" rtlCol="0">
            <a:spAutoFit/>
          </a:bodyPr>
          <a:lstStyle/>
          <a:p>
            <a:r>
              <a:rPr lang="zh-TW" altLang="en-US" sz="1600" b="1" dirty="0">
                <a:solidFill>
                  <a:srgbClr val="0070C0"/>
                </a:solidFill>
                <a:latin typeface="微軟正黑體 Light" panose="020B0304030504040204" pitchFamily="34" charset="-120"/>
                <a:ea typeface="微軟正黑體 Light" panose="020B0304030504040204" pitchFamily="34" charset="-120"/>
              </a:rPr>
              <a:t>漏</a:t>
            </a:r>
            <a:r>
              <a:rPr lang="zh-TW" altLang="en-US" b="1" dirty="0">
                <a:solidFill>
                  <a:srgbClr val="0070C0"/>
                </a:solidFill>
                <a:latin typeface="微軟正黑體 Light" panose="020B0304030504040204" pitchFamily="34" charset="-120"/>
                <a:ea typeface="微軟正黑體 Light" panose="020B0304030504040204" pitchFamily="34" charset="-120"/>
              </a:rPr>
              <a:t>列停車空間占共有部分總面積之比例</a:t>
            </a:r>
          </a:p>
        </p:txBody>
      </p:sp>
      <p:sp>
        <p:nvSpPr>
          <p:cNvPr id="14" name="文字方塊 13">
            <a:extLst>
              <a:ext uri="{FF2B5EF4-FFF2-40B4-BE49-F238E27FC236}">
                <a16:creationId xmlns:a16="http://schemas.microsoft.com/office/drawing/2014/main" id="{4B0F36AE-A242-E3BE-D85F-16F9A39BB176}"/>
              </a:ext>
            </a:extLst>
          </p:cNvPr>
          <p:cNvSpPr txBox="1"/>
          <p:nvPr/>
        </p:nvSpPr>
        <p:spPr>
          <a:xfrm>
            <a:off x="5633871" y="5269838"/>
            <a:ext cx="1954284" cy="369332"/>
          </a:xfrm>
          <a:prstGeom prst="rect">
            <a:avLst/>
          </a:prstGeom>
          <a:solidFill>
            <a:srgbClr val="C3FDE7">
              <a:alpha val="75000"/>
            </a:srgbClr>
          </a:solidFill>
          <a:effectLst>
            <a:softEdge rad="114300"/>
          </a:effectLst>
        </p:spPr>
        <p:txBody>
          <a:bodyPr wrap="square" rtlCol="0">
            <a:spAutoFit/>
          </a:bodyPr>
          <a:lstStyle/>
          <a:p>
            <a:r>
              <a:rPr lang="zh-TW" altLang="en-US" b="1" dirty="0">
                <a:solidFill>
                  <a:srgbClr val="0070C0"/>
                </a:solidFill>
                <a:latin typeface="微軟正黑體 Light" panose="020B0304030504040204" pitchFamily="34" charset="-120"/>
                <a:ea typeface="微軟正黑體 Light" panose="020B0304030504040204" pitchFamily="34" charset="-120"/>
              </a:rPr>
              <a:t>漏列停車位高度</a:t>
            </a:r>
          </a:p>
        </p:txBody>
      </p:sp>
      <p:pic>
        <p:nvPicPr>
          <p:cNvPr id="8" name="圖片 7">
            <a:extLst>
              <a:ext uri="{FF2B5EF4-FFF2-40B4-BE49-F238E27FC236}">
                <a16:creationId xmlns:a16="http://schemas.microsoft.com/office/drawing/2014/main" id="{C30E65F9-9412-4B63-A67A-829B263F0F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0823" y="30388"/>
            <a:ext cx="1332181" cy="445484"/>
          </a:xfrm>
          <a:prstGeom prst="rect">
            <a:avLst/>
          </a:prstGeom>
        </p:spPr>
      </p:pic>
      <p:cxnSp>
        <p:nvCxnSpPr>
          <p:cNvPr id="6" name="直線接點 5">
            <a:extLst>
              <a:ext uri="{FF2B5EF4-FFF2-40B4-BE49-F238E27FC236}">
                <a16:creationId xmlns:a16="http://schemas.microsoft.com/office/drawing/2014/main" id="{6910747D-957A-4018-85B2-D6D89841CFD0}"/>
              </a:ext>
            </a:extLst>
          </p:cNvPr>
          <p:cNvCxnSpPr>
            <a:cxnSpLocks/>
          </p:cNvCxnSpPr>
          <p:nvPr/>
        </p:nvCxnSpPr>
        <p:spPr>
          <a:xfrm>
            <a:off x="7224007" y="3828867"/>
            <a:ext cx="3496816" cy="1926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線接點 14">
            <a:extLst>
              <a:ext uri="{FF2B5EF4-FFF2-40B4-BE49-F238E27FC236}">
                <a16:creationId xmlns:a16="http://schemas.microsoft.com/office/drawing/2014/main" id="{D45211C6-C447-47D2-8FF1-81FE20962D8A}"/>
              </a:ext>
            </a:extLst>
          </p:cNvPr>
          <p:cNvCxnSpPr>
            <a:cxnSpLocks/>
          </p:cNvCxnSpPr>
          <p:nvPr/>
        </p:nvCxnSpPr>
        <p:spPr>
          <a:xfrm>
            <a:off x="4954036" y="2772483"/>
            <a:ext cx="263411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4081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D0A131-5869-869A-1FBD-15063816427D}"/>
            </a:ext>
          </a:extLst>
        </p:cNvPr>
        <p:cNvGrpSpPr/>
        <p:nvPr/>
      </p:nvGrpSpPr>
      <p:grpSpPr>
        <a:xfrm>
          <a:off x="0" y="0"/>
          <a:ext cx="0" cy="0"/>
          <a:chOff x="0" y="0"/>
          <a:chExt cx="0" cy="0"/>
        </a:xfrm>
      </p:grpSpPr>
      <p:sp>
        <p:nvSpPr>
          <p:cNvPr id="11" name="矩形 10">
            <a:extLst>
              <a:ext uri="{FF2B5EF4-FFF2-40B4-BE49-F238E27FC236}">
                <a16:creationId xmlns:a16="http://schemas.microsoft.com/office/drawing/2014/main" id="{28E25BC2-7ECD-44B5-A59C-A6F5F94DC053}"/>
              </a:ext>
            </a:extLst>
          </p:cNvPr>
          <p:cNvSpPr/>
          <p:nvPr/>
        </p:nvSpPr>
        <p:spPr>
          <a:xfrm>
            <a:off x="0" y="1"/>
            <a:ext cx="12192000" cy="896074"/>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a:extLst>
              <a:ext uri="{FF2B5EF4-FFF2-40B4-BE49-F238E27FC236}">
                <a16:creationId xmlns:a16="http://schemas.microsoft.com/office/drawing/2014/main" id="{E7D12C02-D215-3D5F-51F4-330117263BFB}"/>
              </a:ext>
            </a:extLst>
          </p:cNvPr>
          <p:cNvSpPr>
            <a:spLocks noGrp="1"/>
          </p:cNvSpPr>
          <p:nvPr>
            <p:ph type="title"/>
          </p:nvPr>
        </p:nvSpPr>
        <p:spPr>
          <a:xfrm>
            <a:off x="349623" y="-32850"/>
            <a:ext cx="11564470" cy="1133202"/>
          </a:xfrm>
        </p:spPr>
        <p:txBody>
          <a:bodyPr>
            <a:noAutofit/>
          </a:bodyPr>
          <a:lstStyle/>
          <a:p>
            <a:r>
              <a:rPr lang="zh-TW" altLang="en-US" sz="4800" b="1" dirty="0">
                <a:solidFill>
                  <a:schemeClr val="accent1">
                    <a:lumMod val="75000"/>
                  </a:schemeClr>
                </a:solidFill>
                <a:latin typeface="微軟正黑體" panose="020B0604030504040204" pitchFamily="34" charset="-120"/>
                <a:ea typeface="微軟正黑體" panose="020B0604030504040204" pitchFamily="34" charset="-120"/>
              </a:rPr>
              <a:t>二、常見錯誤態樣</a:t>
            </a:r>
          </a:p>
        </p:txBody>
      </p:sp>
      <p:sp>
        <p:nvSpPr>
          <p:cNvPr id="9" name="矩形: 圓角 8">
            <a:extLst>
              <a:ext uri="{FF2B5EF4-FFF2-40B4-BE49-F238E27FC236}">
                <a16:creationId xmlns:a16="http://schemas.microsoft.com/office/drawing/2014/main" id="{287DC4E9-C3C2-A8EF-A263-BDCF51870135}"/>
              </a:ext>
            </a:extLst>
          </p:cNvPr>
          <p:cNvSpPr/>
          <p:nvPr/>
        </p:nvSpPr>
        <p:spPr>
          <a:xfrm>
            <a:off x="755650" y="917447"/>
            <a:ext cx="6299752" cy="471480"/>
          </a:xfrm>
          <a:prstGeom prst="round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4.</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房地出售面積及認定標準</a:t>
            </a:r>
          </a:p>
        </p:txBody>
      </p:sp>
      <p:sp>
        <p:nvSpPr>
          <p:cNvPr id="3" name="投影片編號版面配置區 2">
            <a:extLst>
              <a:ext uri="{FF2B5EF4-FFF2-40B4-BE49-F238E27FC236}">
                <a16:creationId xmlns:a16="http://schemas.microsoft.com/office/drawing/2014/main" id="{3E8A70A8-E727-CDAD-76B0-64CB5D380EE6}"/>
              </a:ext>
            </a:extLst>
          </p:cNvPr>
          <p:cNvSpPr>
            <a:spLocks noGrp="1"/>
          </p:cNvSpPr>
          <p:nvPr>
            <p:ph type="sldNum" sz="quarter" idx="12"/>
          </p:nvPr>
        </p:nvSpPr>
        <p:spPr/>
        <p:txBody>
          <a:bodyPr/>
          <a:lstStyle/>
          <a:p>
            <a:fld id="{AACB90C0-7538-46F1-B501-0F43F4A2C391}" type="slidenum">
              <a:rPr lang="zh-TW" altLang="en-US" smtClean="0"/>
              <a:t>8</a:t>
            </a:fld>
            <a:endParaRPr lang="zh-TW" altLang="en-US"/>
          </a:p>
        </p:txBody>
      </p:sp>
      <p:graphicFrame>
        <p:nvGraphicFramePr>
          <p:cNvPr id="4" name="表格 3">
            <a:extLst>
              <a:ext uri="{FF2B5EF4-FFF2-40B4-BE49-F238E27FC236}">
                <a16:creationId xmlns:a16="http://schemas.microsoft.com/office/drawing/2014/main" id="{9709647D-D6FB-9365-4413-1A43713DEA66}"/>
              </a:ext>
            </a:extLst>
          </p:cNvPr>
          <p:cNvGraphicFramePr>
            <a:graphicFrameLocks noGrp="1"/>
          </p:cNvGraphicFramePr>
          <p:nvPr>
            <p:extLst>
              <p:ext uri="{D42A27DB-BD31-4B8C-83A1-F6EECF244321}">
                <p14:modId xmlns:p14="http://schemas.microsoft.com/office/powerpoint/2010/main" val="592108121"/>
              </p:ext>
            </p:extLst>
          </p:nvPr>
        </p:nvGraphicFramePr>
        <p:xfrm>
          <a:off x="755650" y="1323297"/>
          <a:ext cx="10883900" cy="5424297"/>
        </p:xfrm>
        <a:graphic>
          <a:graphicData uri="http://schemas.openxmlformats.org/drawingml/2006/table">
            <a:tbl>
              <a:tblPr firstRow="1" bandRow="1">
                <a:tableStyleId>{0E3FDE45-AF77-4B5C-9715-49D594BDF05E}</a:tableStyleId>
              </a:tblPr>
              <a:tblGrid>
                <a:gridCol w="1365458">
                  <a:extLst>
                    <a:ext uri="{9D8B030D-6E8A-4147-A177-3AD203B41FA5}">
                      <a16:colId xmlns:a16="http://schemas.microsoft.com/office/drawing/2014/main" val="1210806836"/>
                    </a:ext>
                  </a:extLst>
                </a:gridCol>
                <a:gridCol w="9518442">
                  <a:extLst>
                    <a:ext uri="{9D8B030D-6E8A-4147-A177-3AD203B41FA5}">
                      <a16:colId xmlns:a16="http://schemas.microsoft.com/office/drawing/2014/main" val="3596799202"/>
                    </a:ext>
                  </a:extLst>
                </a:gridCol>
              </a:tblGrid>
              <a:tr h="853986">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zh-TW" altLang="en-US" sz="1600" dirty="0">
                          <a:solidFill>
                            <a:schemeClr val="bg2">
                              <a:lumMod val="25000"/>
                            </a:schemeClr>
                          </a:solidFill>
                          <a:latin typeface="微軟正黑體 Light" panose="020B0304030504040204" pitchFamily="34" charset="-120"/>
                          <a:ea typeface="微軟正黑體 Light" panose="020B0304030504040204" pitchFamily="34" charset="-120"/>
                        </a:rPr>
                        <a:t>應記載</a:t>
                      </a:r>
                      <a:endParaRPr lang="en-US" altLang="zh-TW" sz="1600" dirty="0">
                        <a:solidFill>
                          <a:schemeClr val="bg2">
                            <a:lumMod val="25000"/>
                          </a:schemeClr>
                        </a:solidFill>
                        <a:latin typeface="微軟正黑體 Light" panose="020B0304030504040204" pitchFamily="34" charset="-120"/>
                        <a:ea typeface="微軟正黑體 Light" panose="020B0304030504040204" pitchFamily="34" charset="-120"/>
                      </a:endParaRPr>
                    </a:p>
                    <a:p>
                      <a:pPr marL="0" marR="0" lvl="0" indent="0" algn="l" defTabSz="914400" rtl="0" eaLnBrk="1" fontAlgn="auto" latinLnBrk="0" hangingPunct="1">
                        <a:lnSpc>
                          <a:spcPts val="1800"/>
                        </a:lnSpc>
                        <a:spcBef>
                          <a:spcPts val="600"/>
                        </a:spcBef>
                        <a:spcAft>
                          <a:spcPts val="0"/>
                        </a:spcAft>
                        <a:buClrTx/>
                        <a:buSzTx/>
                        <a:buFontTx/>
                        <a:buNone/>
                        <a:tabLst/>
                        <a:defRPr/>
                      </a:pPr>
                      <a:r>
                        <a:rPr lang="zh-TW" altLang="en-US" sz="1600" dirty="0">
                          <a:solidFill>
                            <a:schemeClr val="bg2">
                              <a:lumMod val="25000"/>
                            </a:schemeClr>
                          </a:solidFill>
                          <a:latin typeface="微軟正黑體 Light" panose="020B0304030504040204" pitchFamily="34" charset="-120"/>
                          <a:ea typeface="微軟正黑體 Light" panose="020B0304030504040204" pitchFamily="34" charset="-120"/>
                        </a:rPr>
                        <a:t>第</a:t>
                      </a:r>
                      <a:r>
                        <a:rPr lang="en-US" altLang="zh-TW" sz="1600" dirty="0">
                          <a:solidFill>
                            <a:schemeClr val="bg2">
                              <a:lumMod val="25000"/>
                            </a:schemeClr>
                          </a:solidFill>
                          <a:latin typeface="微軟正黑體 Light" panose="020B0304030504040204" pitchFamily="34" charset="-120"/>
                          <a:ea typeface="微軟正黑體 Light" panose="020B0304030504040204" pitchFamily="34" charset="-120"/>
                        </a:rPr>
                        <a:t>1</a:t>
                      </a:r>
                      <a:r>
                        <a:rPr lang="zh-TW" altLang="en-US" sz="1600" dirty="0">
                          <a:solidFill>
                            <a:schemeClr val="bg2">
                              <a:lumMod val="25000"/>
                            </a:schemeClr>
                          </a:solidFill>
                          <a:latin typeface="微軟正黑體 Light" panose="020B0304030504040204" pitchFamily="34" charset="-120"/>
                          <a:ea typeface="微軟正黑體 Light" panose="020B0304030504040204" pitchFamily="34" charset="-120"/>
                        </a:rPr>
                        <a:t>款土地面積</a:t>
                      </a:r>
                      <a:endParaRPr lang="en-US" altLang="zh-TW" sz="1600" dirty="0">
                        <a:solidFill>
                          <a:schemeClr val="bg2">
                            <a:lumMod val="25000"/>
                          </a:schemeClr>
                        </a:solidFill>
                        <a:latin typeface="微軟正黑體 Light" panose="020B0304030504040204" pitchFamily="34" charset="-120"/>
                        <a:ea typeface="微軟正黑體 Light" panose="020B0304030504040204" pitchFamily="34" charset="-120"/>
                      </a:endParaRPr>
                    </a:p>
                    <a:p>
                      <a:pPr marL="0" marR="0" lvl="0" indent="0" algn="l" defTabSz="914400" rtl="0" eaLnBrk="1" fontAlgn="auto" latinLnBrk="0" hangingPunct="1">
                        <a:lnSpc>
                          <a:spcPts val="1800"/>
                        </a:lnSpc>
                        <a:spcBef>
                          <a:spcPts val="600"/>
                        </a:spcBef>
                        <a:spcAft>
                          <a:spcPts val="0"/>
                        </a:spcAft>
                        <a:buClrTx/>
                        <a:buSzTx/>
                        <a:buFontTx/>
                        <a:buNone/>
                        <a:tabLst/>
                        <a:defRPr/>
                      </a:pPr>
                      <a:r>
                        <a:rPr lang="zh-TW" altLang="en-US" sz="1600" dirty="0">
                          <a:solidFill>
                            <a:schemeClr val="bg2">
                              <a:lumMod val="25000"/>
                            </a:schemeClr>
                          </a:solidFill>
                          <a:latin typeface="微軟正黑體 Light" panose="020B0304030504040204" pitchFamily="34" charset="-120"/>
                          <a:ea typeface="微軟正黑體 Light" panose="020B0304030504040204" pitchFamily="34" charset="-120"/>
                        </a:rPr>
                        <a:t>第</a:t>
                      </a:r>
                      <a:r>
                        <a:rPr lang="en-US" altLang="zh-TW" sz="1600" dirty="0">
                          <a:solidFill>
                            <a:schemeClr val="bg2">
                              <a:lumMod val="25000"/>
                            </a:schemeClr>
                          </a:solidFill>
                          <a:latin typeface="微軟正黑體 Light" panose="020B0304030504040204" pitchFamily="34" charset="-120"/>
                          <a:ea typeface="微軟正黑體 Light" panose="020B0304030504040204" pitchFamily="34" charset="-120"/>
                        </a:rPr>
                        <a:t>2</a:t>
                      </a:r>
                      <a:r>
                        <a:rPr lang="zh-TW" altLang="en-US" sz="1600" dirty="0">
                          <a:solidFill>
                            <a:schemeClr val="bg2">
                              <a:lumMod val="25000"/>
                            </a:schemeClr>
                          </a:solidFill>
                          <a:latin typeface="微軟正黑體 Light" panose="020B0304030504040204" pitchFamily="34" charset="-120"/>
                          <a:ea typeface="微軟正黑體 Light" panose="020B0304030504040204" pitchFamily="34" charset="-120"/>
                        </a:rPr>
                        <a:t>款房屋面積</a:t>
                      </a:r>
                      <a:endParaRPr lang="zh-TW" altLang="en-US" sz="1600" b="1" dirty="0">
                        <a:solidFill>
                          <a:schemeClr val="bg2">
                            <a:lumMod val="25000"/>
                          </a:schemeClr>
                        </a:solidFill>
                        <a:latin typeface="微軟正黑體 Light" panose="020B0304030504040204" pitchFamily="34" charset="-120"/>
                        <a:ea typeface="微軟正黑體 Light" panose="020B0304030504040204" pitchFamily="34" charset="-120"/>
                      </a:endParaRPr>
                    </a:p>
                    <a:p>
                      <a:pPr marL="0" marR="0" lvl="0" indent="0" algn="l" defTabSz="914400" rtl="0" eaLnBrk="1" fontAlgn="auto" latinLnBrk="0" hangingPunct="1">
                        <a:lnSpc>
                          <a:spcPts val="1800"/>
                        </a:lnSpc>
                        <a:spcBef>
                          <a:spcPts val="0"/>
                        </a:spcBef>
                        <a:spcAft>
                          <a:spcPts val="0"/>
                        </a:spcAft>
                        <a:buClrTx/>
                        <a:buSzTx/>
                        <a:buFontTx/>
                        <a:buNone/>
                        <a:tabLst/>
                        <a:defRPr/>
                      </a:pPr>
                      <a:endParaRPr lang="zh-TW" altLang="en-US" sz="1600" dirty="0">
                        <a:latin typeface="微軟正黑體 Light" panose="020B0304030504040204" pitchFamily="34" charset="-120"/>
                        <a:ea typeface="微軟正黑體 Light" panose="020B0304030504040204" pitchFamily="34" charset="-120"/>
                      </a:endParaRPr>
                    </a:p>
                  </a:txBody>
                  <a:tcPr>
                    <a:noFill/>
                  </a:tcPr>
                </a:tc>
                <a:tc>
                  <a:txBody>
                    <a:bodyPr/>
                    <a:lstStyle/>
                    <a:p>
                      <a:pPr>
                        <a:lnSpc>
                          <a:spcPts val="1800"/>
                        </a:lnSpc>
                      </a:pPr>
                      <a:r>
                        <a:rPr lang="en-US" altLang="zh-TW" sz="1400" b="1" dirty="0">
                          <a:solidFill>
                            <a:schemeClr val="bg2">
                              <a:lumMod val="25000"/>
                            </a:schemeClr>
                          </a:solidFill>
                          <a:latin typeface="微軟正黑體 Light" panose="020B0304030504040204" pitchFamily="34" charset="-120"/>
                          <a:ea typeface="微軟正黑體 Light" panose="020B0304030504040204" pitchFamily="34" charset="-120"/>
                        </a:rPr>
                        <a:t>(</a:t>
                      </a:r>
                      <a:r>
                        <a:rPr lang="zh-TW" altLang="en-US" sz="1400" b="1" dirty="0">
                          <a:solidFill>
                            <a:schemeClr val="bg2">
                              <a:lumMod val="25000"/>
                            </a:schemeClr>
                          </a:solidFill>
                          <a:latin typeface="微軟正黑體 Light" panose="020B0304030504040204" pitchFamily="34" charset="-120"/>
                          <a:ea typeface="微軟正黑體 Light" panose="020B0304030504040204" pitchFamily="34" charset="-120"/>
                        </a:rPr>
                        <a:t>一</a:t>
                      </a:r>
                      <a:r>
                        <a:rPr lang="en-US" altLang="zh-TW" sz="1400" b="1" dirty="0">
                          <a:solidFill>
                            <a:schemeClr val="bg2">
                              <a:lumMod val="25000"/>
                            </a:schemeClr>
                          </a:solidFill>
                          <a:latin typeface="微軟正黑體 Light" panose="020B0304030504040204" pitchFamily="34" charset="-120"/>
                          <a:ea typeface="微軟正黑體 Light" panose="020B0304030504040204" pitchFamily="34" charset="-120"/>
                        </a:rPr>
                        <a:t>)</a:t>
                      </a:r>
                      <a:r>
                        <a:rPr lang="zh-TW" altLang="en-US" sz="1400" b="1" dirty="0">
                          <a:solidFill>
                            <a:schemeClr val="bg2">
                              <a:lumMod val="25000"/>
                            </a:schemeClr>
                          </a:solidFill>
                          <a:latin typeface="微軟正黑體 Light" panose="020B0304030504040204" pitchFamily="34" charset="-120"/>
                          <a:ea typeface="微軟正黑體 Light" panose="020B0304030504040204" pitchFamily="34" charset="-120"/>
                        </a:rPr>
                        <a:t>土地面積：</a:t>
                      </a:r>
                    </a:p>
                    <a:p>
                      <a:pPr>
                        <a:lnSpc>
                          <a:spcPts val="1800"/>
                        </a:lnSpc>
                      </a:pPr>
                      <a:r>
                        <a:rPr lang="zh-TW" altLang="en-US" sz="1400" b="1" dirty="0">
                          <a:solidFill>
                            <a:schemeClr val="bg2">
                              <a:lumMod val="25000"/>
                            </a:schemeClr>
                          </a:solidFill>
                          <a:latin typeface="微軟正黑體 Light" panose="020B0304030504040204" pitchFamily="34" charset="-120"/>
                          <a:ea typeface="微軟正黑體 Light" panose="020B0304030504040204" pitchFamily="34" charset="-120"/>
                        </a:rPr>
                        <a:t>買方購買「＿」＿戶，其土地持分面積＿平方公尺（＿坪），應有權利範圍為＿，計算方式係以專有部分面積＿平方公尺（＿坪）占區分所有全部專有部分總面積＿平方公尺（＿坪）比例計算（註：或以其他明確之計算方式列明），如因土地分割、合併或地籍圖重測，則依新地號、新面積辦理所有權登記。</a:t>
                      </a:r>
                      <a:endParaRPr lang="en-US" altLang="zh-TW" sz="1400" b="1" dirty="0">
                        <a:solidFill>
                          <a:schemeClr val="bg2">
                            <a:lumMod val="25000"/>
                          </a:schemeClr>
                        </a:solidFill>
                        <a:latin typeface="微軟正黑體 Light" panose="020B0304030504040204" pitchFamily="34" charset="-120"/>
                        <a:ea typeface="微軟正黑體 Light" panose="020B0304030504040204" pitchFamily="34" charset="-120"/>
                      </a:endParaRPr>
                    </a:p>
                    <a:p>
                      <a:pPr>
                        <a:lnSpc>
                          <a:spcPts val="1800"/>
                        </a:lnSpc>
                      </a:pPr>
                      <a:r>
                        <a:rPr lang="en-US" altLang="zh-TW" sz="1400" b="1" dirty="0">
                          <a:solidFill>
                            <a:schemeClr val="bg2">
                              <a:lumMod val="25000"/>
                            </a:schemeClr>
                          </a:solidFill>
                          <a:latin typeface="微軟正黑體 Light" panose="020B0304030504040204" pitchFamily="34" charset="-120"/>
                          <a:ea typeface="微軟正黑體 Light" panose="020B0304030504040204" pitchFamily="34" charset="-120"/>
                        </a:rPr>
                        <a:t>(</a:t>
                      </a:r>
                      <a:r>
                        <a:rPr lang="zh-TW" altLang="en-US" sz="1400" b="1" dirty="0">
                          <a:solidFill>
                            <a:schemeClr val="bg2">
                              <a:lumMod val="25000"/>
                            </a:schemeClr>
                          </a:solidFill>
                          <a:latin typeface="微軟正黑體 Light" panose="020B0304030504040204" pitchFamily="34" charset="-120"/>
                          <a:ea typeface="微軟正黑體 Light" panose="020B0304030504040204" pitchFamily="34" charset="-120"/>
                        </a:rPr>
                        <a:t>二</a:t>
                      </a:r>
                      <a:r>
                        <a:rPr lang="en-US" altLang="zh-TW" sz="1400" b="1" dirty="0">
                          <a:solidFill>
                            <a:schemeClr val="bg2">
                              <a:lumMod val="25000"/>
                            </a:schemeClr>
                          </a:solidFill>
                          <a:latin typeface="微軟正黑體 Light" panose="020B0304030504040204" pitchFamily="34" charset="-120"/>
                          <a:ea typeface="微軟正黑體 Light" panose="020B0304030504040204" pitchFamily="34" charset="-120"/>
                        </a:rPr>
                        <a:t>)</a:t>
                      </a:r>
                      <a:r>
                        <a:rPr lang="zh-TW" altLang="en-US" sz="1400" b="1" dirty="0">
                          <a:solidFill>
                            <a:schemeClr val="bg2">
                              <a:lumMod val="25000"/>
                            </a:schemeClr>
                          </a:solidFill>
                          <a:latin typeface="微軟正黑體 Light" panose="020B0304030504040204" pitchFamily="34" charset="-120"/>
                          <a:ea typeface="微軟正黑體 Light" panose="020B0304030504040204" pitchFamily="34" charset="-120"/>
                        </a:rPr>
                        <a:t>房屋面積：</a:t>
                      </a:r>
                      <a:endParaRPr lang="en-US" altLang="zh-TW" sz="1400" b="1" dirty="0">
                        <a:solidFill>
                          <a:schemeClr val="bg2">
                            <a:lumMod val="25000"/>
                          </a:schemeClr>
                        </a:solidFill>
                        <a:latin typeface="微軟正黑體 Light" panose="020B0304030504040204" pitchFamily="34" charset="-120"/>
                        <a:ea typeface="微軟正黑體 Light" panose="020B0304030504040204" pitchFamily="34" charset="-120"/>
                      </a:endParaRPr>
                    </a:p>
                    <a:p>
                      <a:pPr>
                        <a:lnSpc>
                          <a:spcPts val="1800"/>
                        </a:lnSpc>
                      </a:pPr>
                      <a:r>
                        <a:rPr lang="zh-TW" altLang="en-US" sz="1400" b="1" dirty="0">
                          <a:solidFill>
                            <a:schemeClr val="bg2">
                              <a:lumMod val="25000"/>
                            </a:schemeClr>
                          </a:solidFill>
                          <a:latin typeface="微軟正黑體 Light" panose="020B0304030504040204" pitchFamily="34" charset="-120"/>
                          <a:ea typeface="微軟正黑體 Light" panose="020B0304030504040204" pitchFamily="34" charset="-120"/>
                        </a:rPr>
                        <a:t>本房屋面積共計＿平方公尺（＿坪），包含：</a:t>
                      </a:r>
                    </a:p>
                    <a:p>
                      <a:pPr>
                        <a:lnSpc>
                          <a:spcPts val="1800"/>
                        </a:lnSpc>
                      </a:pPr>
                      <a:r>
                        <a:rPr lang="zh-TW" altLang="en-US" sz="1400" b="1" dirty="0">
                          <a:solidFill>
                            <a:schemeClr val="bg2">
                              <a:lumMod val="25000"/>
                            </a:schemeClr>
                          </a:solidFill>
                          <a:latin typeface="微軟正黑體 Light" panose="020B0304030504040204" pitchFamily="34" charset="-120"/>
                          <a:ea typeface="微軟正黑體 Light" panose="020B0304030504040204" pitchFamily="34" charset="-120"/>
                        </a:rPr>
                        <a:t>１、專有部分，面積計＿平方公尺</a:t>
                      </a:r>
                      <a:r>
                        <a:rPr lang="en-US" altLang="zh-TW" sz="1400" b="1" dirty="0">
                          <a:solidFill>
                            <a:schemeClr val="bg2">
                              <a:lumMod val="25000"/>
                            </a:schemeClr>
                          </a:solidFill>
                          <a:latin typeface="微軟正黑體 Light" panose="020B0304030504040204" pitchFamily="34" charset="-120"/>
                          <a:ea typeface="微軟正黑體 Light" panose="020B0304030504040204" pitchFamily="34" charset="-120"/>
                        </a:rPr>
                        <a:t>(</a:t>
                      </a:r>
                      <a:r>
                        <a:rPr lang="zh-TW" altLang="en-US" sz="1400" b="1" dirty="0">
                          <a:solidFill>
                            <a:schemeClr val="bg2">
                              <a:lumMod val="25000"/>
                            </a:schemeClr>
                          </a:solidFill>
                          <a:latin typeface="微軟正黑體 Light" panose="020B0304030504040204" pitchFamily="34" charset="-120"/>
                          <a:ea typeface="微軟正黑體 Light" panose="020B0304030504040204" pitchFamily="34" charset="-120"/>
                        </a:rPr>
                        <a:t>＿坪</a:t>
                      </a:r>
                      <a:r>
                        <a:rPr lang="en-US" altLang="zh-TW" sz="1400" b="1" dirty="0">
                          <a:solidFill>
                            <a:schemeClr val="bg2">
                              <a:lumMod val="25000"/>
                            </a:schemeClr>
                          </a:solidFill>
                          <a:latin typeface="微軟正黑體 Light" panose="020B0304030504040204" pitchFamily="34" charset="-120"/>
                          <a:ea typeface="微軟正黑體 Light" panose="020B0304030504040204" pitchFamily="34" charset="-120"/>
                        </a:rPr>
                        <a:t>)</a:t>
                      </a:r>
                      <a:r>
                        <a:rPr lang="zh-TW" altLang="en-US" sz="1400" b="1" dirty="0">
                          <a:solidFill>
                            <a:schemeClr val="bg2">
                              <a:lumMod val="25000"/>
                            </a:schemeClr>
                          </a:solidFill>
                          <a:latin typeface="微軟正黑體 Light" panose="020B0304030504040204" pitchFamily="34" charset="-120"/>
                          <a:ea typeface="微軟正黑體 Light" panose="020B0304030504040204" pitchFamily="34" charset="-120"/>
                        </a:rPr>
                        <a:t>。</a:t>
                      </a:r>
                    </a:p>
                    <a:p>
                      <a:pPr>
                        <a:lnSpc>
                          <a:spcPts val="1800"/>
                        </a:lnSpc>
                      </a:pPr>
                      <a:r>
                        <a:rPr lang="zh-TW" altLang="en-US" sz="1400" b="1" dirty="0">
                          <a:solidFill>
                            <a:schemeClr val="bg2">
                              <a:lumMod val="25000"/>
                            </a:schemeClr>
                          </a:solidFill>
                          <a:latin typeface="微軟正黑體 Light" panose="020B0304030504040204" pitchFamily="34" charset="-120"/>
                          <a:ea typeface="微軟正黑體 Light" panose="020B0304030504040204" pitchFamily="34" charset="-120"/>
                        </a:rPr>
                        <a:t>（１）主建物面積計</a:t>
                      </a:r>
                      <a:r>
                        <a:rPr lang="en-US" altLang="zh-TW" sz="1400" b="1" dirty="0">
                          <a:solidFill>
                            <a:schemeClr val="bg2">
                              <a:lumMod val="25000"/>
                            </a:schemeClr>
                          </a:solidFill>
                          <a:latin typeface="微軟正黑體 Light" panose="020B0304030504040204" pitchFamily="34" charset="-120"/>
                          <a:ea typeface="微軟正黑體 Light" panose="020B0304030504040204" pitchFamily="34" charset="-120"/>
                        </a:rPr>
                        <a:t>__</a:t>
                      </a:r>
                      <a:r>
                        <a:rPr lang="zh-TW" altLang="en-US" sz="1400" b="1" dirty="0">
                          <a:solidFill>
                            <a:schemeClr val="bg2">
                              <a:lumMod val="25000"/>
                            </a:schemeClr>
                          </a:solidFill>
                          <a:latin typeface="微軟正黑體 Light" panose="020B0304030504040204" pitchFamily="34" charset="-120"/>
                          <a:ea typeface="微軟正黑體 Light" panose="020B0304030504040204" pitchFamily="34" charset="-120"/>
                        </a:rPr>
                        <a:t>平方公尺（＿坪）。</a:t>
                      </a:r>
                    </a:p>
                    <a:p>
                      <a:pPr>
                        <a:lnSpc>
                          <a:spcPts val="1800"/>
                        </a:lnSpc>
                      </a:pPr>
                      <a:r>
                        <a:rPr lang="zh-TW" altLang="en-US" sz="1400" b="1" dirty="0">
                          <a:solidFill>
                            <a:schemeClr val="bg2">
                              <a:lumMod val="25000"/>
                            </a:schemeClr>
                          </a:solidFill>
                          <a:latin typeface="微軟正黑體 Light" panose="020B0304030504040204" pitchFamily="34" charset="-120"/>
                          <a:ea typeface="微軟正黑體 Light" panose="020B0304030504040204" pitchFamily="34" charset="-120"/>
                        </a:rPr>
                        <a:t>（２）附屬建物面積計＿平方公尺</a:t>
                      </a:r>
                      <a:r>
                        <a:rPr lang="en-US" altLang="zh-TW" sz="1400" b="1" dirty="0">
                          <a:solidFill>
                            <a:schemeClr val="bg2">
                              <a:lumMod val="25000"/>
                            </a:schemeClr>
                          </a:solidFill>
                          <a:latin typeface="微軟正黑體 Light" panose="020B0304030504040204" pitchFamily="34" charset="-120"/>
                          <a:ea typeface="微軟正黑體 Light" panose="020B0304030504040204" pitchFamily="34" charset="-120"/>
                        </a:rPr>
                        <a:t>(</a:t>
                      </a:r>
                      <a:r>
                        <a:rPr lang="zh-TW" altLang="en-US" sz="1400" b="1" dirty="0">
                          <a:solidFill>
                            <a:schemeClr val="bg2">
                              <a:lumMod val="25000"/>
                            </a:schemeClr>
                          </a:solidFill>
                          <a:latin typeface="微軟正黑體 Light" panose="020B0304030504040204" pitchFamily="34" charset="-120"/>
                          <a:ea typeface="微軟正黑體 Light" panose="020B0304030504040204" pitchFamily="34" charset="-120"/>
                        </a:rPr>
                        <a:t>＿坪</a:t>
                      </a:r>
                      <a:r>
                        <a:rPr lang="en-US" altLang="zh-TW" sz="1400" b="1" dirty="0">
                          <a:solidFill>
                            <a:schemeClr val="bg2">
                              <a:lumMod val="25000"/>
                            </a:schemeClr>
                          </a:solidFill>
                          <a:latin typeface="微軟正黑體 Light" panose="020B0304030504040204" pitchFamily="34" charset="-120"/>
                          <a:ea typeface="微軟正黑體 Light" panose="020B0304030504040204" pitchFamily="34" charset="-120"/>
                        </a:rPr>
                        <a:t>)</a:t>
                      </a:r>
                      <a:r>
                        <a:rPr lang="zh-TW" altLang="en-US" sz="1400" b="1" dirty="0">
                          <a:solidFill>
                            <a:schemeClr val="bg2">
                              <a:lumMod val="25000"/>
                            </a:schemeClr>
                          </a:solidFill>
                          <a:latin typeface="微軟正黑體 Light" panose="020B0304030504040204" pitchFamily="34" charset="-120"/>
                          <a:ea typeface="微軟正黑體 Light" panose="020B0304030504040204" pitchFamily="34" charset="-120"/>
                        </a:rPr>
                        <a:t>。包括：□陽臺</a:t>
                      </a:r>
                      <a:r>
                        <a:rPr lang="en-US" altLang="zh-TW" sz="1400" b="1" dirty="0">
                          <a:solidFill>
                            <a:schemeClr val="bg2">
                              <a:lumMod val="25000"/>
                            </a:schemeClr>
                          </a:solidFill>
                          <a:latin typeface="微軟正黑體 Light" panose="020B0304030504040204" pitchFamily="34" charset="-120"/>
                          <a:ea typeface="微軟正黑體 Light" panose="020B0304030504040204" pitchFamily="34" charset="-120"/>
                        </a:rPr>
                        <a:t>__</a:t>
                      </a:r>
                      <a:r>
                        <a:rPr lang="zh-TW" altLang="en-US" sz="1400" b="1" dirty="0">
                          <a:solidFill>
                            <a:schemeClr val="bg2">
                              <a:lumMod val="25000"/>
                            </a:schemeClr>
                          </a:solidFill>
                          <a:latin typeface="微軟正黑體 Light" panose="020B0304030504040204" pitchFamily="34" charset="-120"/>
                          <a:ea typeface="微軟正黑體 Light" panose="020B0304030504040204" pitchFamily="34" charset="-120"/>
                        </a:rPr>
                        <a:t>平方公尺</a:t>
                      </a:r>
                      <a:r>
                        <a:rPr lang="en-US" altLang="zh-TW" sz="1400" b="1" dirty="0">
                          <a:solidFill>
                            <a:schemeClr val="bg2">
                              <a:lumMod val="25000"/>
                            </a:schemeClr>
                          </a:solidFill>
                          <a:latin typeface="微軟正黑體 Light" panose="020B0304030504040204" pitchFamily="34" charset="-120"/>
                          <a:ea typeface="微軟正黑體 Light" panose="020B0304030504040204" pitchFamily="34" charset="-120"/>
                        </a:rPr>
                        <a:t>(__</a:t>
                      </a:r>
                      <a:r>
                        <a:rPr lang="zh-TW" altLang="en-US" sz="1400" b="1" dirty="0">
                          <a:solidFill>
                            <a:schemeClr val="bg2">
                              <a:lumMod val="25000"/>
                            </a:schemeClr>
                          </a:solidFill>
                          <a:latin typeface="微軟正黑體 Light" panose="020B0304030504040204" pitchFamily="34" charset="-120"/>
                          <a:ea typeface="微軟正黑體 Light" panose="020B0304030504040204" pitchFamily="34" charset="-120"/>
                        </a:rPr>
                        <a:t>坪</a:t>
                      </a:r>
                      <a:r>
                        <a:rPr lang="en-US" altLang="zh-TW" sz="1400" b="1" dirty="0">
                          <a:solidFill>
                            <a:schemeClr val="bg2">
                              <a:lumMod val="25000"/>
                            </a:schemeClr>
                          </a:solidFill>
                          <a:latin typeface="微軟正黑體 Light" panose="020B0304030504040204" pitchFamily="34" charset="-120"/>
                          <a:ea typeface="微軟正黑體 Light" panose="020B0304030504040204" pitchFamily="34" charset="-120"/>
                        </a:rPr>
                        <a:t>)</a:t>
                      </a:r>
                      <a:r>
                        <a:rPr lang="zh-TW" altLang="en-US" sz="1400" b="1" dirty="0">
                          <a:solidFill>
                            <a:schemeClr val="bg2">
                              <a:lumMod val="25000"/>
                            </a:schemeClr>
                          </a:solidFill>
                          <a:latin typeface="微軟正黑體 Light" panose="020B0304030504040204" pitchFamily="34" charset="-120"/>
                          <a:ea typeface="微軟正黑體 Light" panose="020B0304030504040204" pitchFamily="34" charset="-120"/>
                        </a:rPr>
                        <a:t>。□中華民國一百零七年一月一日前已申請建造執照者，其屋簷</a:t>
                      </a:r>
                      <a:r>
                        <a:rPr lang="en-US" altLang="zh-TW" sz="1400" b="1" dirty="0">
                          <a:solidFill>
                            <a:schemeClr val="bg2">
                              <a:lumMod val="25000"/>
                            </a:schemeClr>
                          </a:solidFill>
                          <a:latin typeface="微軟正黑體 Light" panose="020B0304030504040204" pitchFamily="34" charset="-120"/>
                          <a:ea typeface="微軟正黑體 Light" panose="020B0304030504040204" pitchFamily="34" charset="-120"/>
                        </a:rPr>
                        <a:t>__</a:t>
                      </a:r>
                      <a:r>
                        <a:rPr lang="zh-TW" altLang="en-US" sz="1400" b="1" dirty="0">
                          <a:solidFill>
                            <a:schemeClr val="bg2">
                              <a:lumMod val="25000"/>
                            </a:schemeClr>
                          </a:solidFill>
                          <a:latin typeface="微軟正黑體 Light" panose="020B0304030504040204" pitchFamily="34" charset="-120"/>
                          <a:ea typeface="微軟正黑體 Light" panose="020B0304030504040204" pitchFamily="34" charset="-120"/>
                        </a:rPr>
                        <a:t>平方公尺</a:t>
                      </a:r>
                      <a:r>
                        <a:rPr lang="en-US" altLang="zh-TW" sz="1400" b="1" dirty="0">
                          <a:solidFill>
                            <a:schemeClr val="bg2">
                              <a:lumMod val="25000"/>
                            </a:schemeClr>
                          </a:solidFill>
                          <a:latin typeface="微軟正黑體 Light" panose="020B0304030504040204" pitchFamily="34" charset="-120"/>
                          <a:ea typeface="微軟正黑體 Light" panose="020B0304030504040204" pitchFamily="34" charset="-120"/>
                        </a:rPr>
                        <a:t>(__</a:t>
                      </a:r>
                      <a:r>
                        <a:rPr lang="zh-TW" altLang="en-US" sz="1400" b="1" dirty="0">
                          <a:solidFill>
                            <a:schemeClr val="bg2">
                              <a:lumMod val="25000"/>
                            </a:schemeClr>
                          </a:solidFill>
                          <a:latin typeface="微軟正黑體 Light" panose="020B0304030504040204" pitchFamily="34" charset="-120"/>
                          <a:ea typeface="微軟正黑體 Light" panose="020B0304030504040204" pitchFamily="34" charset="-120"/>
                        </a:rPr>
                        <a:t>坪</a:t>
                      </a:r>
                      <a:r>
                        <a:rPr lang="en-US" altLang="zh-TW" sz="1400" b="1" dirty="0">
                          <a:solidFill>
                            <a:schemeClr val="bg2">
                              <a:lumMod val="25000"/>
                            </a:schemeClr>
                          </a:solidFill>
                          <a:latin typeface="微軟正黑體 Light" panose="020B0304030504040204" pitchFamily="34" charset="-120"/>
                          <a:ea typeface="微軟正黑體 Light" panose="020B0304030504040204" pitchFamily="34" charset="-120"/>
                        </a:rPr>
                        <a:t>)</a:t>
                      </a:r>
                      <a:r>
                        <a:rPr lang="zh-TW" altLang="en-US" sz="1400" b="1" dirty="0">
                          <a:solidFill>
                            <a:schemeClr val="bg2">
                              <a:lumMod val="25000"/>
                            </a:schemeClr>
                          </a:solidFill>
                          <a:latin typeface="微軟正黑體 Light" panose="020B0304030504040204" pitchFamily="34" charset="-120"/>
                          <a:ea typeface="微軟正黑體 Light" panose="020B0304030504040204" pitchFamily="34" charset="-120"/>
                        </a:rPr>
                        <a:t>及雨遮</a:t>
                      </a:r>
                      <a:r>
                        <a:rPr lang="en-US" altLang="zh-TW" sz="1400" b="1" dirty="0">
                          <a:solidFill>
                            <a:schemeClr val="bg2">
                              <a:lumMod val="25000"/>
                            </a:schemeClr>
                          </a:solidFill>
                          <a:latin typeface="微軟正黑體 Light" panose="020B0304030504040204" pitchFamily="34" charset="-120"/>
                          <a:ea typeface="微軟正黑體 Light" panose="020B0304030504040204" pitchFamily="34" charset="-120"/>
                        </a:rPr>
                        <a:t>__</a:t>
                      </a:r>
                      <a:r>
                        <a:rPr lang="zh-TW" altLang="en-US" sz="1400" b="1" dirty="0">
                          <a:solidFill>
                            <a:schemeClr val="bg2">
                              <a:lumMod val="25000"/>
                            </a:schemeClr>
                          </a:solidFill>
                          <a:latin typeface="微軟正黑體 Light" panose="020B0304030504040204" pitchFamily="34" charset="-120"/>
                          <a:ea typeface="微軟正黑體 Light" panose="020B0304030504040204" pitchFamily="34" charset="-120"/>
                        </a:rPr>
                        <a:t>平方公尺</a:t>
                      </a:r>
                      <a:r>
                        <a:rPr lang="en-US" altLang="zh-TW" sz="1400" b="1" dirty="0">
                          <a:solidFill>
                            <a:schemeClr val="bg2">
                              <a:lumMod val="25000"/>
                            </a:schemeClr>
                          </a:solidFill>
                          <a:latin typeface="微軟正黑體 Light" panose="020B0304030504040204" pitchFamily="34" charset="-120"/>
                          <a:ea typeface="微軟正黑體 Light" panose="020B0304030504040204" pitchFamily="34" charset="-120"/>
                        </a:rPr>
                        <a:t>(__</a:t>
                      </a:r>
                      <a:r>
                        <a:rPr lang="zh-TW" altLang="en-US" sz="1400" b="1" dirty="0">
                          <a:solidFill>
                            <a:schemeClr val="bg2">
                              <a:lumMod val="25000"/>
                            </a:schemeClr>
                          </a:solidFill>
                          <a:latin typeface="微軟正黑體 Light" panose="020B0304030504040204" pitchFamily="34" charset="-120"/>
                          <a:ea typeface="微軟正黑體 Light" panose="020B0304030504040204" pitchFamily="34" charset="-120"/>
                        </a:rPr>
                        <a:t>坪</a:t>
                      </a:r>
                      <a:r>
                        <a:rPr lang="en-US" altLang="zh-TW" sz="1400" b="1" dirty="0">
                          <a:solidFill>
                            <a:schemeClr val="bg2">
                              <a:lumMod val="25000"/>
                            </a:schemeClr>
                          </a:solidFill>
                          <a:latin typeface="微軟正黑體 Light" panose="020B0304030504040204" pitchFamily="34" charset="-120"/>
                          <a:ea typeface="微軟正黑體 Light" panose="020B0304030504040204" pitchFamily="34" charset="-120"/>
                        </a:rPr>
                        <a:t>)</a:t>
                      </a:r>
                      <a:r>
                        <a:rPr lang="zh-TW" altLang="en-US" sz="1400" b="1" dirty="0">
                          <a:solidFill>
                            <a:schemeClr val="bg2">
                              <a:lumMod val="25000"/>
                            </a:schemeClr>
                          </a:solidFill>
                          <a:latin typeface="微軟正黑體 Light" panose="020B0304030504040204" pitchFamily="34" charset="-120"/>
                          <a:ea typeface="微軟正黑體 Light" panose="020B0304030504040204" pitchFamily="34" charset="-120"/>
                        </a:rPr>
                        <a:t>。</a:t>
                      </a:r>
                    </a:p>
                    <a:p>
                      <a:pPr>
                        <a:lnSpc>
                          <a:spcPts val="1800"/>
                        </a:lnSpc>
                      </a:pPr>
                      <a:r>
                        <a:rPr lang="zh-TW" altLang="en-US" sz="1400" b="1" dirty="0">
                          <a:solidFill>
                            <a:schemeClr val="bg2">
                              <a:lumMod val="25000"/>
                            </a:schemeClr>
                          </a:solidFill>
                          <a:latin typeface="微軟正黑體 Light" panose="020B0304030504040204" pitchFamily="34" charset="-120"/>
                          <a:ea typeface="微軟正黑體 Light" panose="020B0304030504040204" pitchFamily="34" charset="-120"/>
                        </a:rPr>
                        <a:t>２、共有部分，面積計＿平方公尺</a:t>
                      </a:r>
                      <a:r>
                        <a:rPr lang="en-US" altLang="zh-TW" sz="1400" b="1" dirty="0">
                          <a:solidFill>
                            <a:schemeClr val="bg2">
                              <a:lumMod val="25000"/>
                            </a:schemeClr>
                          </a:solidFill>
                          <a:latin typeface="微軟正黑體 Light" panose="020B0304030504040204" pitchFamily="34" charset="-120"/>
                          <a:ea typeface="微軟正黑體 Light" panose="020B0304030504040204" pitchFamily="34" charset="-120"/>
                        </a:rPr>
                        <a:t>(</a:t>
                      </a:r>
                      <a:r>
                        <a:rPr lang="zh-TW" altLang="en-US" sz="1400" b="1" dirty="0">
                          <a:solidFill>
                            <a:schemeClr val="bg2">
                              <a:lumMod val="25000"/>
                            </a:schemeClr>
                          </a:solidFill>
                          <a:latin typeface="微軟正黑體 Light" panose="020B0304030504040204" pitchFamily="34" charset="-120"/>
                          <a:ea typeface="微軟正黑體 Light" panose="020B0304030504040204" pitchFamily="34" charset="-120"/>
                        </a:rPr>
                        <a:t>＿坪</a:t>
                      </a:r>
                      <a:r>
                        <a:rPr lang="en-US" altLang="zh-TW" sz="1400" b="1" dirty="0">
                          <a:solidFill>
                            <a:schemeClr val="bg2">
                              <a:lumMod val="25000"/>
                            </a:schemeClr>
                          </a:solidFill>
                          <a:latin typeface="微軟正黑體 Light" panose="020B0304030504040204" pitchFamily="34" charset="-120"/>
                          <a:ea typeface="微軟正黑體 Light" panose="020B0304030504040204" pitchFamily="34" charset="-120"/>
                        </a:rPr>
                        <a:t>)</a:t>
                      </a:r>
                      <a:r>
                        <a:rPr lang="zh-TW" altLang="en-US" sz="1400" b="1" dirty="0">
                          <a:solidFill>
                            <a:schemeClr val="bg2">
                              <a:lumMod val="25000"/>
                            </a:schemeClr>
                          </a:solidFill>
                          <a:latin typeface="微軟正黑體 Light" panose="020B0304030504040204" pitchFamily="34" charset="-120"/>
                          <a:ea typeface="微軟正黑體 Light" panose="020B0304030504040204" pitchFamily="34" charset="-120"/>
                        </a:rPr>
                        <a:t>。</a:t>
                      </a:r>
                    </a:p>
                    <a:p>
                      <a:pPr>
                        <a:lnSpc>
                          <a:spcPts val="1800"/>
                        </a:lnSpc>
                      </a:pPr>
                      <a:r>
                        <a:rPr lang="zh-TW" altLang="en-US" sz="1400" b="1" dirty="0">
                          <a:solidFill>
                            <a:schemeClr val="bg2">
                              <a:lumMod val="25000"/>
                            </a:schemeClr>
                          </a:solidFill>
                          <a:latin typeface="微軟正黑體 Light" panose="020B0304030504040204" pitchFamily="34" charset="-120"/>
                          <a:ea typeface="微軟正黑體 Light" panose="020B0304030504040204" pitchFamily="34" charset="-120"/>
                        </a:rPr>
                        <a:t>３、主建物面積占本房屋得登記總面積之比例＿％。</a:t>
                      </a:r>
                      <a:endParaRPr lang="zh-TW" altLang="en-US" sz="1400" dirty="0">
                        <a:latin typeface="微軟正黑體 Light" panose="020B0304030504040204" pitchFamily="34" charset="-120"/>
                        <a:ea typeface="微軟正黑體 Light" panose="020B0304030504040204" pitchFamily="34" charset="-120"/>
                      </a:endParaRPr>
                    </a:p>
                  </a:txBody>
                  <a:tcPr/>
                </a:tc>
                <a:extLst>
                  <a:ext uri="{0D108BD9-81ED-4DB2-BD59-A6C34878D82A}">
                    <a16:rowId xmlns:a16="http://schemas.microsoft.com/office/drawing/2014/main" val="2340362650"/>
                  </a:ext>
                </a:extLst>
              </a:tr>
              <a:tr h="704626">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zh-TW" altLang="en-US" sz="1600" dirty="0">
                          <a:solidFill>
                            <a:schemeClr val="bg2">
                              <a:lumMod val="25000"/>
                            </a:schemeClr>
                          </a:solidFill>
                          <a:latin typeface="微軟正黑體 Light" panose="020B0304030504040204" pitchFamily="34" charset="-120"/>
                          <a:ea typeface="微軟正黑體 Light" panose="020B0304030504040204" pitchFamily="34" charset="-120"/>
                        </a:rPr>
                        <a:t>契約條款</a:t>
                      </a:r>
                    </a:p>
                    <a:p>
                      <a:pPr>
                        <a:lnSpc>
                          <a:spcPts val="1800"/>
                        </a:lnSpc>
                      </a:pPr>
                      <a:endParaRPr lang="zh-TW" altLang="en-US" sz="1600" dirty="0"/>
                    </a:p>
                  </a:txBody>
                  <a:tcPr>
                    <a:noFill/>
                  </a:tcPr>
                </a:tc>
                <a:tc>
                  <a:txBody>
                    <a:bodyPr/>
                    <a:lstStyle/>
                    <a:p>
                      <a:pPr>
                        <a:lnSpc>
                          <a:spcPts val="1800"/>
                        </a:lnSpc>
                      </a:pPr>
                      <a:r>
                        <a:rPr lang="en-US" altLang="zh-TW" sz="1600" dirty="0">
                          <a:latin typeface="微軟正黑體 Light" panose="020B0304030504040204" pitchFamily="34" charset="-120"/>
                          <a:ea typeface="微軟正黑體 Light" panose="020B0304030504040204" pitchFamily="34" charset="-120"/>
                        </a:rPr>
                        <a:t>(</a:t>
                      </a:r>
                      <a:r>
                        <a:rPr lang="zh-TW" altLang="en-US" sz="1600" b="1" dirty="0">
                          <a:latin typeface="微軟正黑體 Light" panose="020B0304030504040204" pitchFamily="34" charset="-120"/>
                          <a:ea typeface="微軟正黑體 Light" panose="020B0304030504040204" pitchFamily="34" charset="-120"/>
                        </a:rPr>
                        <a:t>一</a:t>
                      </a:r>
                      <a:r>
                        <a:rPr lang="en-US" altLang="zh-TW" sz="1600" b="1" dirty="0">
                          <a:latin typeface="微軟正黑體 Light" panose="020B0304030504040204" pitchFamily="34" charset="-120"/>
                          <a:ea typeface="微軟正黑體 Light" panose="020B0304030504040204" pitchFamily="34" charset="-120"/>
                        </a:rPr>
                        <a:t>)</a:t>
                      </a:r>
                      <a:r>
                        <a:rPr lang="zh-TW" altLang="en-US" sz="1600" b="1" dirty="0">
                          <a:latin typeface="微軟正黑體 Light" panose="020B0304030504040204" pitchFamily="34" charset="-120"/>
                          <a:ea typeface="微軟正黑體 Light" panose="020B0304030504040204" pitchFamily="34" charset="-120"/>
                        </a:rPr>
                        <a:t>土地面積：</a:t>
                      </a:r>
                    </a:p>
                    <a:p>
                      <a:pPr>
                        <a:lnSpc>
                          <a:spcPts val="1800"/>
                        </a:lnSpc>
                      </a:pPr>
                      <a:r>
                        <a:rPr lang="zh-TW" altLang="en-US" sz="1600" b="1" dirty="0">
                          <a:latin typeface="微軟正黑體 Light" panose="020B0304030504040204" pitchFamily="34" charset="-120"/>
                          <a:ea typeface="微軟正黑體 Light" panose="020B0304030504040204" pitchFamily="34" charset="-120"/>
                        </a:rPr>
                        <a:t>買方購買「＿」＿戶，其土地持分面積＿平方公尺（＿坪），應有權利範圍為＿，計算方式係以專有部分面積＿平方公尺（＿坪）占區分所有全部專有部分總面積＿平方公尺（＿坪）比例計算（註：或以其他明確之計算方式列明），如因土地分割、合併或地籍圖重測，則依新地號、新面積辦理所有權登記。</a:t>
                      </a:r>
                    </a:p>
                    <a:p>
                      <a:pPr>
                        <a:lnSpc>
                          <a:spcPts val="1800"/>
                        </a:lnSpc>
                      </a:pPr>
                      <a:r>
                        <a:rPr lang="en-US" altLang="zh-TW" sz="1600" b="1" dirty="0">
                          <a:latin typeface="微軟正黑體 Light" panose="020B0304030504040204" pitchFamily="34" charset="-120"/>
                          <a:ea typeface="微軟正黑體 Light" panose="020B0304030504040204" pitchFamily="34" charset="-120"/>
                        </a:rPr>
                        <a:t>(</a:t>
                      </a:r>
                      <a:r>
                        <a:rPr lang="zh-TW" altLang="en-US" sz="1600" b="1" dirty="0">
                          <a:latin typeface="微軟正黑體 Light" panose="020B0304030504040204" pitchFamily="34" charset="-120"/>
                          <a:ea typeface="微軟正黑體 Light" panose="020B0304030504040204" pitchFamily="34" charset="-120"/>
                        </a:rPr>
                        <a:t>二</a:t>
                      </a:r>
                      <a:r>
                        <a:rPr lang="en-US" altLang="zh-TW" sz="1600" b="1" dirty="0">
                          <a:latin typeface="微軟正黑體 Light" panose="020B0304030504040204" pitchFamily="34" charset="-120"/>
                          <a:ea typeface="微軟正黑體 Light" panose="020B0304030504040204" pitchFamily="34" charset="-120"/>
                        </a:rPr>
                        <a:t>)</a:t>
                      </a:r>
                      <a:r>
                        <a:rPr lang="zh-TW" altLang="en-US" sz="1600" b="1" dirty="0">
                          <a:latin typeface="微軟正黑體 Light" panose="020B0304030504040204" pitchFamily="34" charset="-120"/>
                          <a:ea typeface="微軟正黑體 Light" panose="020B0304030504040204" pitchFamily="34" charset="-120"/>
                        </a:rPr>
                        <a:t>房屋面積</a:t>
                      </a:r>
                      <a:endParaRPr lang="en-US" altLang="zh-TW" sz="1600" b="1" dirty="0">
                        <a:latin typeface="微軟正黑體 Light" panose="020B0304030504040204" pitchFamily="34" charset="-120"/>
                        <a:ea typeface="微軟正黑體 Light" panose="020B0304030504040204" pitchFamily="34" charset="-120"/>
                      </a:endParaRPr>
                    </a:p>
                    <a:p>
                      <a:pPr>
                        <a:lnSpc>
                          <a:spcPts val="1800"/>
                        </a:lnSpc>
                      </a:pPr>
                      <a:r>
                        <a:rPr lang="zh-TW" altLang="en-US" sz="1600" b="1" dirty="0">
                          <a:latin typeface="微軟正黑體 Light" panose="020B0304030504040204" pitchFamily="34" charset="-120"/>
                          <a:ea typeface="微軟正黑體 Light" panose="020B0304030504040204" pitchFamily="34" charset="-120"/>
                        </a:rPr>
                        <a:t>本房屋面積共計＿平方公尺（＿坪），包含：</a:t>
                      </a:r>
                    </a:p>
                    <a:p>
                      <a:pPr>
                        <a:lnSpc>
                          <a:spcPts val="1800"/>
                        </a:lnSpc>
                      </a:pPr>
                      <a:r>
                        <a:rPr lang="zh-TW" altLang="en-US" sz="1600" b="1" dirty="0">
                          <a:latin typeface="微軟正黑體 Light" panose="020B0304030504040204" pitchFamily="34" charset="-120"/>
                          <a:ea typeface="微軟正黑體 Light" panose="020B0304030504040204" pitchFamily="34" charset="-120"/>
                        </a:rPr>
                        <a:t>１、專有部分，面積計＿平方公尺</a:t>
                      </a:r>
                      <a:r>
                        <a:rPr lang="en-US" altLang="zh-TW" sz="1600" b="1" dirty="0">
                          <a:latin typeface="微軟正黑體 Light" panose="020B0304030504040204" pitchFamily="34" charset="-120"/>
                          <a:ea typeface="微軟正黑體 Light" panose="020B0304030504040204" pitchFamily="34" charset="-120"/>
                        </a:rPr>
                        <a:t>(</a:t>
                      </a:r>
                      <a:r>
                        <a:rPr lang="zh-TW" altLang="en-US" sz="1600" b="1" dirty="0">
                          <a:latin typeface="微軟正黑體 Light" panose="020B0304030504040204" pitchFamily="34" charset="-120"/>
                          <a:ea typeface="微軟正黑體 Light" panose="020B0304030504040204" pitchFamily="34" charset="-120"/>
                        </a:rPr>
                        <a:t>＿坪</a:t>
                      </a:r>
                      <a:r>
                        <a:rPr lang="en-US" altLang="zh-TW" sz="1600" b="1" dirty="0">
                          <a:latin typeface="微軟正黑體 Light" panose="020B0304030504040204" pitchFamily="34" charset="-120"/>
                          <a:ea typeface="微軟正黑體 Light" panose="020B0304030504040204" pitchFamily="34" charset="-120"/>
                        </a:rPr>
                        <a:t>)</a:t>
                      </a:r>
                      <a:r>
                        <a:rPr lang="zh-TW" altLang="en-US" sz="1600" b="1" dirty="0">
                          <a:latin typeface="微軟正黑體 Light" panose="020B0304030504040204" pitchFamily="34" charset="-120"/>
                          <a:ea typeface="微軟正黑體 Light" panose="020B0304030504040204" pitchFamily="34" charset="-120"/>
                        </a:rPr>
                        <a:t>。</a:t>
                      </a:r>
                    </a:p>
                    <a:p>
                      <a:pPr>
                        <a:lnSpc>
                          <a:spcPts val="1800"/>
                        </a:lnSpc>
                      </a:pPr>
                      <a:r>
                        <a:rPr lang="zh-TW" altLang="en-US" sz="1600" b="1" dirty="0">
                          <a:latin typeface="微軟正黑體 Light" panose="020B0304030504040204" pitchFamily="34" charset="-120"/>
                          <a:ea typeface="微軟正黑體 Light" panose="020B0304030504040204" pitchFamily="34" charset="-120"/>
                        </a:rPr>
                        <a:t>（１）主建物面積計</a:t>
                      </a:r>
                      <a:r>
                        <a:rPr lang="zh-TW" altLang="en-US" sz="1600" b="1" u="none" baseline="0" dirty="0">
                          <a:uFill>
                            <a:solidFill>
                              <a:srgbClr val="FF0000"/>
                            </a:solidFill>
                          </a:uFill>
                          <a:latin typeface="微軟正黑體 Light" panose="020B0304030504040204" pitchFamily="34" charset="-120"/>
                          <a:ea typeface="微軟正黑體 Light" panose="020B0304030504040204" pitchFamily="34" charset="-120"/>
                        </a:rPr>
                        <a:t>約</a:t>
                      </a:r>
                      <a:r>
                        <a:rPr lang="en-US" altLang="zh-TW" sz="1600" b="1" dirty="0">
                          <a:latin typeface="微軟正黑體 Light" panose="020B0304030504040204" pitchFamily="34" charset="-120"/>
                          <a:ea typeface="微軟正黑體 Light" panose="020B0304030504040204" pitchFamily="34" charset="-120"/>
                        </a:rPr>
                        <a:t>__</a:t>
                      </a:r>
                      <a:r>
                        <a:rPr lang="zh-TW" altLang="en-US" sz="1600" b="1" dirty="0">
                          <a:latin typeface="微軟正黑體 Light" panose="020B0304030504040204" pitchFamily="34" charset="-120"/>
                          <a:ea typeface="微軟正黑體 Light" panose="020B0304030504040204" pitchFamily="34" charset="-120"/>
                        </a:rPr>
                        <a:t>平方公尺（＿坪）。</a:t>
                      </a:r>
                    </a:p>
                    <a:p>
                      <a:pPr>
                        <a:lnSpc>
                          <a:spcPts val="1800"/>
                        </a:lnSpc>
                      </a:pPr>
                      <a:r>
                        <a:rPr lang="zh-TW" altLang="en-US" sz="1600" b="1" dirty="0">
                          <a:latin typeface="微軟正黑體 Light" panose="020B0304030504040204" pitchFamily="34" charset="-120"/>
                          <a:ea typeface="微軟正黑體 Light" panose="020B0304030504040204" pitchFamily="34" charset="-120"/>
                        </a:rPr>
                        <a:t>（２）附屬建物面積計</a:t>
                      </a:r>
                      <a:r>
                        <a:rPr lang="zh-TW" altLang="en-US" sz="1600" b="1" u="none" baseline="0" dirty="0">
                          <a:uFill>
                            <a:solidFill>
                              <a:srgbClr val="FF0000"/>
                            </a:solidFill>
                          </a:uFill>
                          <a:latin typeface="微軟正黑體 Light" panose="020B0304030504040204" pitchFamily="34" charset="-120"/>
                          <a:ea typeface="微軟正黑體 Light" panose="020B0304030504040204" pitchFamily="34" charset="-120"/>
                        </a:rPr>
                        <a:t>約</a:t>
                      </a:r>
                      <a:r>
                        <a:rPr lang="zh-TW" altLang="en-US" sz="1600" b="1" dirty="0">
                          <a:latin typeface="微軟正黑體 Light" panose="020B0304030504040204" pitchFamily="34" charset="-120"/>
                          <a:ea typeface="微軟正黑體 Light" panose="020B0304030504040204" pitchFamily="34" charset="-120"/>
                        </a:rPr>
                        <a:t>＿平方公尺</a:t>
                      </a:r>
                      <a:r>
                        <a:rPr lang="en-US" altLang="zh-TW" sz="1600" b="1" dirty="0">
                          <a:latin typeface="微軟正黑體 Light" panose="020B0304030504040204" pitchFamily="34" charset="-120"/>
                          <a:ea typeface="微軟正黑體 Light" panose="020B0304030504040204" pitchFamily="34" charset="-120"/>
                        </a:rPr>
                        <a:t>(</a:t>
                      </a:r>
                      <a:r>
                        <a:rPr lang="zh-TW" altLang="en-US" sz="1600" b="1" dirty="0">
                          <a:latin typeface="微軟正黑體 Light" panose="020B0304030504040204" pitchFamily="34" charset="-120"/>
                          <a:ea typeface="微軟正黑體 Light" panose="020B0304030504040204" pitchFamily="34" charset="-120"/>
                        </a:rPr>
                        <a:t>＿坪</a:t>
                      </a:r>
                      <a:r>
                        <a:rPr lang="en-US" altLang="zh-TW" sz="1600" b="1" dirty="0">
                          <a:latin typeface="微軟正黑體 Light" panose="020B0304030504040204" pitchFamily="34" charset="-120"/>
                          <a:ea typeface="微軟正黑體 Light" panose="020B0304030504040204" pitchFamily="34" charset="-120"/>
                        </a:rPr>
                        <a:t>)</a:t>
                      </a:r>
                      <a:r>
                        <a:rPr lang="zh-TW" altLang="en-US" sz="1600" b="1" dirty="0">
                          <a:latin typeface="微軟正黑體 Light" panose="020B0304030504040204" pitchFamily="34" charset="-120"/>
                          <a:ea typeface="微軟正黑體 Light" panose="020B0304030504040204" pitchFamily="34" charset="-120"/>
                        </a:rPr>
                        <a:t>。包括：□陽臺</a:t>
                      </a:r>
                      <a:r>
                        <a:rPr lang="en-US" altLang="zh-TW" sz="1600" b="1" dirty="0">
                          <a:latin typeface="微軟正黑體 Light" panose="020B0304030504040204" pitchFamily="34" charset="-120"/>
                          <a:ea typeface="微軟正黑體 Light" panose="020B0304030504040204" pitchFamily="34" charset="-120"/>
                        </a:rPr>
                        <a:t>__</a:t>
                      </a:r>
                      <a:r>
                        <a:rPr lang="zh-TW" altLang="en-US" sz="1600" b="1" dirty="0">
                          <a:latin typeface="微軟正黑體 Light" panose="020B0304030504040204" pitchFamily="34" charset="-120"/>
                          <a:ea typeface="微軟正黑體 Light" panose="020B0304030504040204" pitchFamily="34" charset="-120"/>
                        </a:rPr>
                        <a:t>平方公尺</a:t>
                      </a:r>
                      <a:r>
                        <a:rPr lang="en-US" altLang="zh-TW" sz="1600" b="1" dirty="0">
                          <a:latin typeface="微軟正黑體 Light" panose="020B0304030504040204" pitchFamily="34" charset="-120"/>
                          <a:ea typeface="微軟正黑體 Light" panose="020B0304030504040204" pitchFamily="34" charset="-120"/>
                        </a:rPr>
                        <a:t>(__</a:t>
                      </a:r>
                      <a:r>
                        <a:rPr lang="zh-TW" altLang="en-US" sz="1600" b="1" dirty="0">
                          <a:latin typeface="微軟正黑體 Light" panose="020B0304030504040204" pitchFamily="34" charset="-120"/>
                          <a:ea typeface="微軟正黑體 Light" panose="020B0304030504040204" pitchFamily="34" charset="-120"/>
                        </a:rPr>
                        <a:t>坪</a:t>
                      </a:r>
                      <a:r>
                        <a:rPr lang="en-US" altLang="zh-TW" sz="1600" b="1" dirty="0">
                          <a:latin typeface="微軟正黑體 Light" panose="020B0304030504040204" pitchFamily="34" charset="-120"/>
                          <a:ea typeface="微軟正黑體 Light" panose="020B0304030504040204" pitchFamily="34" charset="-120"/>
                        </a:rPr>
                        <a:t>)</a:t>
                      </a:r>
                    </a:p>
                    <a:p>
                      <a:pPr>
                        <a:lnSpc>
                          <a:spcPts val="1800"/>
                        </a:lnSpc>
                      </a:pPr>
                      <a:r>
                        <a:rPr lang="zh-TW" altLang="en-US" sz="1600" b="1" dirty="0">
                          <a:latin typeface="微軟正黑體 Light" panose="020B0304030504040204" pitchFamily="34" charset="-120"/>
                          <a:ea typeface="微軟正黑體 Light" panose="020B0304030504040204" pitchFamily="34" charset="-120"/>
                        </a:rPr>
                        <a:t>２、共有部分，面積計＿平方公尺</a:t>
                      </a:r>
                      <a:r>
                        <a:rPr lang="en-US" altLang="zh-TW" sz="1600" b="1" dirty="0">
                          <a:latin typeface="微軟正黑體 Light" panose="020B0304030504040204" pitchFamily="34" charset="-120"/>
                          <a:ea typeface="微軟正黑體 Light" panose="020B0304030504040204" pitchFamily="34" charset="-120"/>
                        </a:rPr>
                        <a:t>(</a:t>
                      </a:r>
                      <a:r>
                        <a:rPr lang="zh-TW" altLang="en-US" sz="1600" b="1" dirty="0">
                          <a:latin typeface="微軟正黑體 Light" panose="020B0304030504040204" pitchFamily="34" charset="-120"/>
                          <a:ea typeface="微軟正黑體 Light" panose="020B0304030504040204" pitchFamily="34" charset="-120"/>
                        </a:rPr>
                        <a:t>＿坪</a:t>
                      </a:r>
                      <a:r>
                        <a:rPr lang="en-US" altLang="zh-TW" sz="1600" b="1" dirty="0">
                          <a:latin typeface="微軟正黑體 Light" panose="020B0304030504040204" pitchFamily="34" charset="-120"/>
                          <a:ea typeface="微軟正黑體 Light" panose="020B0304030504040204" pitchFamily="34" charset="-120"/>
                        </a:rPr>
                        <a:t>)</a:t>
                      </a:r>
                      <a:r>
                        <a:rPr lang="zh-TW" altLang="en-US" sz="1600" b="1" dirty="0">
                          <a:latin typeface="微軟正黑體 Light" panose="020B0304030504040204" pitchFamily="34" charset="-120"/>
                          <a:ea typeface="微軟正黑體 Light" panose="020B0304030504040204" pitchFamily="34" charset="-120"/>
                        </a:rPr>
                        <a:t>。</a:t>
                      </a:r>
                    </a:p>
                    <a:p>
                      <a:pPr>
                        <a:lnSpc>
                          <a:spcPts val="1800"/>
                        </a:lnSpc>
                      </a:pPr>
                      <a:r>
                        <a:rPr lang="zh-TW" altLang="en-US" sz="1600" b="1" dirty="0">
                          <a:latin typeface="微軟正黑體 Light" panose="020B0304030504040204" pitchFamily="34" charset="-120"/>
                          <a:ea typeface="微軟正黑體 Light" panose="020B0304030504040204" pitchFamily="34" charset="-120"/>
                        </a:rPr>
                        <a:t>３、建物占本房屋得登記總面積之比例＿％</a:t>
                      </a:r>
                      <a:r>
                        <a:rPr lang="zh-TW" altLang="en-US" sz="1600" dirty="0">
                          <a:latin typeface="微軟正黑體 Light" panose="020B0304030504040204" pitchFamily="34" charset="-120"/>
                          <a:ea typeface="微軟正黑體 Light" panose="020B0304030504040204" pitchFamily="34" charset="-120"/>
                        </a:rPr>
                        <a:t>。</a:t>
                      </a:r>
                    </a:p>
                  </a:txBody>
                  <a:tcPr>
                    <a:solidFill>
                      <a:srgbClr val="F3AA79">
                        <a:alpha val="20000"/>
                      </a:srgbClr>
                    </a:solidFill>
                  </a:tcPr>
                </a:tc>
                <a:extLst>
                  <a:ext uri="{0D108BD9-81ED-4DB2-BD59-A6C34878D82A}">
                    <a16:rowId xmlns:a16="http://schemas.microsoft.com/office/drawing/2014/main" val="3960543423"/>
                  </a:ext>
                </a:extLst>
              </a:tr>
            </a:tbl>
          </a:graphicData>
        </a:graphic>
      </p:graphicFrame>
      <p:sp>
        <p:nvSpPr>
          <p:cNvPr id="13" name="文字方塊 12">
            <a:extLst>
              <a:ext uri="{FF2B5EF4-FFF2-40B4-BE49-F238E27FC236}">
                <a16:creationId xmlns:a16="http://schemas.microsoft.com/office/drawing/2014/main" id="{12B9630D-978C-990F-78CB-A434C46447B0}"/>
              </a:ext>
            </a:extLst>
          </p:cNvPr>
          <p:cNvSpPr txBox="1"/>
          <p:nvPr/>
        </p:nvSpPr>
        <p:spPr>
          <a:xfrm>
            <a:off x="6197600" y="5690880"/>
            <a:ext cx="3220933" cy="369332"/>
          </a:xfrm>
          <a:prstGeom prst="rect">
            <a:avLst/>
          </a:prstGeom>
          <a:solidFill>
            <a:srgbClr val="B0FAEA">
              <a:alpha val="75000"/>
            </a:srgbClr>
          </a:solidFill>
          <a:effectLst>
            <a:softEdge rad="114300"/>
          </a:effectLst>
        </p:spPr>
        <p:txBody>
          <a:bodyPr wrap="square" rtlCol="0">
            <a:spAutoFit/>
          </a:bodyPr>
          <a:lstStyle/>
          <a:p>
            <a:r>
              <a:rPr lang="zh-TW" altLang="en-US" b="1" dirty="0">
                <a:solidFill>
                  <a:srgbClr val="0070C0"/>
                </a:solidFill>
                <a:latin typeface="微軟正黑體 Light" panose="020B0304030504040204" pitchFamily="34" charset="-120"/>
                <a:ea typeface="微軟正黑體 Light" panose="020B0304030504040204" pitchFamily="34" charset="-120"/>
              </a:rPr>
              <a:t>主建物及附屬建物面積不明確</a:t>
            </a:r>
          </a:p>
        </p:txBody>
      </p:sp>
      <p:sp>
        <p:nvSpPr>
          <p:cNvPr id="14" name="文字方塊 13">
            <a:extLst>
              <a:ext uri="{FF2B5EF4-FFF2-40B4-BE49-F238E27FC236}">
                <a16:creationId xmlns:a16="http://schemas.microsoft.com/office/drawing/2014/main" id="{F08C1CB9-979B-CDED-1168-D33D6FF23AD0}"/>
              </a:ext>
            </a:extLst>
          </p:cNvPr>
          <p:cNvSpPr txBox="1"/>
          <p:nvPr/>
        </p:nvSpPr>
        <p:spPr>
          <a:xfrm>
            <a:off x="3622343" y="4107354"/>
            <a:ext cx="6053919" cy="369332"/>
          </a:xfrm>
          <a:prstGeom prst="rect">
            <a:avLst/>
          </a:prstGeom>
          <a:solidFill>
            <a:srgbClr val="B0FAEA">
              <a:alpha val="75000"/>
            </a:srgbClr>
          </a:solidFill>
          <a:effectLst>
            <a:softEdge rad="114300"/>
          </a:effectLst>
        </p:spPr>
        <p:txBody>
          <a:bodyPr wrap="square" rtlCol="0">
            <a:spAutoFit/>
          </a:bodyPr>
          <a:lstStyle/>
          <a:p>
            <a:r>
              <a:rPr lang="zh-TW" altLang="en-US" b="1" dirty="0">
                <a:solidFill>
                  <a:srgbClr val="0070C0"/>
                </a:solidFill>
                <a:latin typeface="微軟正黑體 Light" panose="020B0304030504040204" pitchFamily="34" charset="-120"/>
                <a:ea typeface="微軟正黑體 Light" panose="020B0304030504040204" pitchFamily="34" charset="-120"/>
              </a:rPr>
              <a:t>基地若有多筆，除總面積外，宜分別列明面積、權利範圍</a:t>
            </a:r>
          </a:p>
        </p:txBody>
      </p:sp>
      <p:sp>
        <p:nvSpPr>
          <p:cNvPr id="5" name="文字方塊 4">
            <a:extLst>
              <a:ext uri="{FF2B5EF4-FFF2-40B4-BE49-F238E27FC236}">
                <a16:creationId xmlns:a16="http://schemas.microsoft.com/office/drawing/2014/main" id="{EF71F5FC-510D-A517-1279-FC00B86267FC}"/>
              </a:ext>
            </a:extLst>
          </p:cNvPr>
          <p:cNvSpPr txBox="1"/>
          <p:nvPr/>
        </p:nvSpPr>
        <p:spPr>
          <a:xfrm>
            <a:off x="6247291" y="6341665"/>
            <a:ext cx="4161431" cy="369332"/>
          </a:xfrm>
          <a:prstGeom prst="rect">
            <a:avLst/>
          </a:prstGeom>
          <a:solidFill>
            <a:srgbClr val="B0FAEA">
              <a:alpha val="75000"/>
            </a:srgbClr>
          </a:solidFill>
          <a:effectLst>
            <a:softEdge rad="114300"/>
          </a:effectLst>
        </p:spPr>
        <p:txBody>
          <a:bodyPr wrap="square" rtlCol="0">
            <a:spAutoFit/>
          </a:bodyPr>
          <a:lstStyle/>
          <a:p>
            <a:r>
              <a:rPr lang="zh-TW" altLang="en-US" b="1" dirty="0">
                <a:solidFill>
                  <a:srgbClr val="0070C0"/>
                </a:solidFill>
                <a:latin typeface="微軟正黑體 Light" panose="020B0304030504040204" pitchFamily="34" charset="-120"/>
                <a:ea typeface="微軟正黑體 Light" panose="020B0304030504040204" pitchFamily="34" charset="-120"/>
              </a:rPr>
              <a:t>未列明主建物</a:t>
            </a:r>
            <a:r>
              <a:rPr lang="en-US" altLang="zh-TW" b="1" dirty="0">
                <a:solidFill>
                  <a:srgbClr val="0070C0"/>
                </a:solidFill>
                <a:latin typeface="微軟正黑體 Light" panose="020B0304030504040204" pitchFamily="34" charset="-120"/>
                <a:ea typeface="微軟正黑體 Light" panose="020B0304030504040204" pitchFamily="34" charset="-120"/>
              </a:rPr>
              <a:t>/</a:t>
            </a:r>
            <a:r>
              <a:rPr lang="zh-TW" altLang="en-US" b="1" dirty="0">
                <a:solidFill>
                  <a:srgbClr val="0070C0"/>
                </a:solidFill>
                <a:latin typeface="微軟正黑體 Light" panose="020B0304030504040204" pitchFamily="34" charset="-120"/>
                <a:ea typeface="微軟正黑體 Light" panose="020B0304030504040204" pitchFamily="34" charset="-120"/>
              </a:rPr>
              <a:t>房屋得登記總面積比例</a:t>
            </a:r>
          </a:p>
        </p:txBody>
      </p:sp>
      <p:pic>
        <p:nvPicPr>
          <p:cNvPr id="10" name="圖片 9">
            <a:extLst>
              <a:ext uri="{FF2B5EF4-FFF2-40B4-BE49-F238E27FC236}">
                <a16:creationId xmlns:a16="http://schemas.microsoft.com/office/drawing/2014/main" id="{73A2ED16-2044-4276-9B6F-62A4417263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0823" y="30388"/>
            <a:ext cx="1332181" cy="445484"/>
          </a:xfrm>
          <a:prstGeom prst="rect">
            <a:avLst/>
          </a:prstGeom>
        </p:spPr>
      </p:pic>
      <p:cxnSp>
        <p:nvCxnSpPr>
          <p:cNvPr id="7" name="直線接點 6">
            <a:extLst>
              <a:ext uri="{FF2B5EF4-FFF2-40B4-BE49-F238E27FC236}">
                <a16:creationId xmlns:a16="http://schemas.microsoft.com/office/drawing/2014/main" id="{C03A0763-A90C-4727-955C-C61204E2F866}"/>
              </a:ext>
            </a:extLst>
          </p:cNvPr>
          <p:cNvCxnSpPr/>
          <p:nvPr/>
        </p:nvCxnSpPr>
        <p:spPr>
          <a:xfrm>
            <a:off x="4048410" y="5992073"/>
            <a:ext cx="165652"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線接點 14">
            <a:extLst>
              <a:ext uri="{FF2B5EF4-FFF2-40B4-BE49-F238E27FC236}">
                <a16:creationId xmlns:a16="http://schemas.microsoft.com/office/drawing/2014/main" id="{599F1E11-E8B4-4D92-B29D-389EE8299044}"/>
              </a:ext>
            </a:extLst>
          </p:cNvPr>
          <p:cNvCxnSpPr/>
          <p:nvPr/>
        </p:nvCxnSpPr>
        <p:spPr>
          <a:xfrm>
            <a:off x="4248214" y="6252769"/>
            <a:ext cx="165652"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線接點 15">
            <a:extLst>
              <a:ext uri="{FF2B5EF4-FFF2-40B4-BE49-F238E27FC236}">
                <a16:creationId xmlns:a16="http://schemas.microsoft.com/office/drawing/2014/main" id="{911E372F-1EF4-40FF-A6DE-F7780779EBC5}"/>
              </a:ext>
            </a:extLst>
          </p:cNvPr>
          <p:cNvCxnSpPr>
            <a:cxnSpLocks/>
          </p:cNvCxnSpPr>
          <p:nvPr/>
        </p:nvCxnSpPr>
        <p:spPr>
          <a:xfrm>
            <a:off x="2632926" y="6690880"/>
            <a:ext cx="371067"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4549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7C875F-F395-3FEE-0D35-4E7AAB154A44}"/>
            </a:ext>
          </a:extLst>
        </p:cNvPr>
        <p:cNvGrpSpPr/>
        <p:nvPr/>
      </p:nvGrpSpPr>
      <p:grpSpPr>
        <a:xfrm>
          <a:off x="0" y="0"/>
          <a:ext cx="0" cy="0"/>
          <a:chOff x="0" y="0"/>
          <a:chExt cx="0" cy="0"/>
        </a:xfrm>
      </p:grpSpPr>
      <p:sp>
        <p:nvSpPr>
          <p:cNvPr id="11" name="矩形 10">
            <a:extLst>
              <a:ext uri="{FF2B5EF4-FFF2-40B4-BE49-F238E27FC236}">
                <a16:creationId xmlns:a16="http://schemas.microsoft.com/office/drawing/2014/main" id="{086F9BE6-B7B5-4B0E-951A-F325390A4834}"/>
              </a:ext>
            </a:extLst>
          </p:cNvPr>
          <p:cNvSpPr/>
          <p:nvPr/>
        </p:nvSpPr>
        <p:spPr>
          <a:xfrm>
            <a:off x="0" y="1"/>
            <a:ext cx="12192000" cy="896074"/>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a:extLst>
              <a:ext uri="{FF2B5EF4-FFF2-40B4-BE49-F238E27FC236}">
                <a16:creationId xmlns:a16="http://schemas.microsoft.com/office/drawing/2014/main" id="{451D74C8-92E7-7EA6-92E0-0347A4367902}"/>
              </a:ext>
            </a:extLst>
          </p:cNvPr>
          <p:cNvSpPr>
            <a:spLocks noGrp="1"/>
          </p:cNvSpPr>
          <p:nvPr>
            <p:ph type="title"/>
          </p:nvPr>
        </p:nvSpPr>
        <p:spPr>
          <a:xfrm>
            <a:off x="349623" y="-25355"/>
            <a:ext cx="11564470" cy="1133202"/>
          </a:xfrm>
        </p:spPr>
        <p:txBody>
          <a:bodyPr>
            <a:noAutofit/>
          </a:bodyPr>
          <a:lstStyle/>
          <a:p>
            <a:r>
              <a:rPr lang="zh-TW" altLang="en-US" sz="4800" b="1" dirty="0">
                <a:solidFill>
                  <a:schemeClr val="accent1">
                    <a:lumMod val="75000"/>
                  </a:schemeClr>
                </a:solidFill>
                <a:latin typeface="微軟正黑體" panose="020B0604030504040204" pitchFamily="34" charset="-120"/>
                <a:ea typeface="微軟正黑體" panose="020B0604030504040204" pitchFamily="34" charset="-120"/>
              </a:rPr>
              <a:t>二、常見錯誤態樣</a:t>
            </a:r>
          </a:p>
        </p:txBody>
      </p:sp>
      <p:sp>
        <p:nvSpPr>
          <p:cNvPr id="9" name="矩形: 圓角 8">
            <a:extLst>
              <a:ext uri="{FF2B5EF4-FFF2-40B4-BE49-F238E27FC236}">
                <a16:creationId xmlns:a16="http://schemas.microsoft.com/office/drawing/2014/main" id="{9017FD85-AF00-0FC3-855B-5096130D2B44}"/>
              </a:ext>
            </a:extLst>
          </p:cNvPr>
          <p:cNvSpPr/>
          <p:nvPr/>
        </p:nvSpPr>
        <p:spPr>
          <a:xfrm>
            <a:off x="755650" y="1091703"/>
            <a:ext cx="6299752" cy="471480"/>
          </a:xfrm>
          <a:prstGeom prst="round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zh-TW" sz="3200" b="1" dirty="0">
                <a:solidFill>
                  <a:schemeClr val="tx1">
                    <a:lumMod val="65000"/>
                    <a:lumOff val="35000"/>
                  </a:schemeClr>
                </a:solidFill>
                <a:latin typeface="微軟正黑體" panose="020B0604030504040204" pitchFamily="34" charset="-120"/>
                <a:ea typeface="微軟正黑體" panose="020B0604030504040204" pitchFamily="34" charset="-120"/>
              </a:rPr>
              <a:t>6</a:t>
            </a:r>
            <a:r>
              <a:rPr lang="zh-TW" altLang="en-US" sz="3200" b="1" dirty="0">
                <a:solidFill>
                  <a:schemeClr val="tx1">
                    <a:lumMod val="65000"/>
                    <a:lumOff val="35000"/>
                  </a:schemeClr>
                </a:solidFill>
                <a:latin typeface="微軟正黑體" panose="020B0604030504040204" pitchFamily="34" charset="-120"/>
                <a:ea typeface="微軟正黑體" panose="020B0604030504040204" pitchFamily="34" charset="-120"/>
              </a:rPr>
              <a:t>、房地面積誤差及其價款找補</a:t>
            </a:r>
          </a:p>
        </p:txBody>
      </p:sp>
      <p:sp>
        <p:nvSpPr>
          <p:cNvPr id="3" name="投影片編號版面配置區 2">
            <a:extLst>
              <a:ext uri="{FF2B5EF4-FFF2-40B4-BE49-F238E27FC236}">
                <a16:creationId xmlns:a16="http://schemas.microsoft.com/office/drawing/2014/main" id="{95C2A75A-2507-BFC1-FE0F-D5A6C1388648}"/>
              </a:ext>
            </a:extLst>
          </p:cNvPr>
          <p:cNvSpPr>
            <a:spLocks noGrp="1"/>
          </p:cNvSpPr>
          <p:nvPr>
            <p:ph type="sldNum" sz="quarter" idx="12"/>
          </p:nvPr>
        </p:nvSpPr>
        <p:spPr/>
        <p:txBody>
          <a:bodyPr/>
          <a:lstStyle/>
          <a:p>
            <a:fld id="{AACB90C0-7538-46F1-B501-0F43F4A2C391}" type="slidenum">
              <a:rPr lang="zh-TW" altLang="en-US" smtClean="0"/>
              <a:t>9</a:t>
            </a:fld>
            <a:endParaRPr lang="zh-TW" altLang="en-US"/>
          </a:p>
        </p:txBody>
      </p:sp>
      <p:graphicFrame>
        <p:nvGraphicFramePr>
          <p:cNvPr id="4" name="表格 3">
            <a:extLst>
              <a:ext uri="{FF2B5EF4-FFF2-40B4-BE49-F238E27FC236}">
                <a16:creationId xmlns:a16="http://schemas.microsoft.com/office/drawing/2014/main" id="{FDF3F4CC-A0EA-E9A4-B8F9-0E7F2B4D91A0}"/>
              </a:ext>
            </a:extLst>
          </p:cNvPr>
          <p:cNvGraphicFramePr>
            <a:graphicFrameLocks noGrp="1"/>
          </p:cNvGraphicFramePr>
          <p:nvPr>
            <p:extLst>
              <p:ext uri="{D42A27DB-BD31-4B8C-83A1-F6EECF244321}">
                <p14:modId xmlns:p14="http://schemas.microsoft.com/office/powerpoint/2010/main" val="363621084"/>
              </p:ext>
            </p:extLst>
          </p:nvPr>
        </p:nvGraphicFramePr>
        <p:xfrm>
          <a:off x="749508" y="1647681"/>
          <a:ext cx="10890042" cy="5059680"/>
        </p:xfrm>
        <a:graphic>
          <a:graphicData uri="http://schemas.openxmlformats.org/drawingml/2006/table">
            <a:tbl>
              <a:tblPr firstRow="1" bandRow="1">
                <a:tableStyleId>{0E3FDE45-AF77-4B5C-9715-49D594BDF05E}</a:tableStyleId>
              </a:tblPr>
              <a:tblGrid>
                <a:gridCol w="1371600">
                  <a:extLst>
                    <a:ext uri="{9D8B030D-6E8A-4147-A177-3AD203B41FA5}">
                      <a16:colId xmlns:a16="http://schemas.microsoft.com/office/drawing/2014/main" val="1210806836"/>
                    </a:ext>
                  </a:extLst>
                </a:gridCol>
                <a:gridCol w="9518442">
                  <a:extLst>
                    <a:ext uri="{9D8B030D-6E8A-4147-A177-3AD203B41FA5}">
                      <a16:colId xmlns:a16="http://schemas.microsoft.com/office/drawing/2014/main" val="3596799202"/>
                    </a:ext>
                  </a:extLst>
                </a:gridCol>
              </a:tblGrid>
              <a:tr h="8539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bg2">
                              <a:lumMod val="25000"/>
                            </a:schemeClr>
                          </a:solidFill>
                          <a:latin typeface="微軟正黑體 Light" panose="020B0304030504040204" pitchFamily="34" charset="-120"/>
                          <a:ea typeface="微軟正黑體 Light" panose="020B0304030504040204" pitchFamily="34" charset="-120"/>
                        </a:rPr>
                        <a:t>應記載</a:t>
                      </a:r>
                      <a:endParaRPr lang="en-US" altLang="zh-TW" sz="1600" dirty="0">
                        <a:solidFill>
                          <a:schemeClr val="bg2">
                            <a:lumMod val="25000"/>
                          </a:schemeClr>
                        </a:solidFill>
                        <a:latin typeface="微軟正黑體 Light" panose="020B0304030504040204" pitchFamily="34" charset="-120"/>
                        <a:ea typeface="微軟正黑體 Light" panose="020B0304030504040204"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bg2">
                              <a:lumMod val="25000"/>
                            </a:schemeClr>
                          </a:solidFill>
                          <a:latin typeface="微軟正黑體 Light" panose="020B0304030504040204" pitchFamily="34" charset="-120"/>
                          <a:ea typeface="微軟正黑體 Light" panose="020B0304030504040204" pitchFamily="34" charset="-120"/>
                        </a:rPr>
                        <a:t>房地面積誤差及其價款找補</a:t>
                      </a:r>
                    </a:p>
                  </a:txBody>
                  <a:tcPr>
                    <a:noFill/>
                  </a:tcPr>
                </a:tc>
                <a:tc>
                  <a:txBody>
                    <a:bodyPr/>
                    <a:lstStyle/>
                    <a:p>
                      <a:r>
                        <a:rPr lang="en-US" altLang="zh-TW" sz="1600" b="1" dirty="0">
                          <a:solidFill>
                            <a:schemeClr val="bg2">
                              <a:lumMod val="25000"/>
                            </a:schemeClr>
                          </a:solidFill>
                          <a:latin typeface="微軟正黑體 Light" panose="020B0304030504040204" pitchFamily="34" charset="-120"/>
                          <a:ea typeface="微軟正黑體 Light" panose="020B0304030504040204" pitchFamily="34" charset="-120"/>
                        </a:rPr>
                        <a:t>(</a:t>
                      </a:r>
                      <a:r>
                        <a:rPr lang="zh-TW" altLang="en-US" sz="1600" b="1" dirty="0">
                          <a:solidFill>
                            <a:schemeClr val="bg2">
                              <a:lumMod val="25000"/>
                            </a:schemeClr>
                          </a:solidFill>
                          <a:latin typeface="微軟正黑體 Light" panose="020B0304030504040204" pitchFamily="34" charset="-120"/>
                          <a:ea typeface="微軟正黑體 Light" panose="020B0304030504040204" pitchFamily="34" charset="-120"/>
                        </a:rPr>
                        <a:t>一</a:t>
                      </a:r>
                      <a:r>
                        <a:rPr lang="en-US" altLang="zh-TW" sz="1600" b="1" dirty="0">
                          <a:solidFill>
                            <a:schemeClr val="bg2">
                              <a:lumMod val="25000"/>
                            </a:schemeClr>
                          </a:solidFill>
                          <a:latin typeface="微軟正黑體 Light" panose="020B0304030504040204" pitchFamily="34" charset="-120"/>
                          <a:ea typeface="微軟正黑體 Light" panose="020B0304030504040204" pitchFamily="34" charset="-120"/>
                        </a:rPr>
                        <a:t>)</a:t>
                      </a:r>
                      <a:r>
                        <a:rPr lang="zh-TW" altLang="en-US" sz="1600" b="1" dirty="0">
                          <a:solidFill>
                            <a:schemeClr val="bg2">
                              <a:lumMod val="25000"/>
                            </a:schemeClr>
                          </a:solidFill>
                          <a:latin typeface="微軟正黑體 Light" panose="020B0304030504040204" pitchFamily="34" charset="-120"/>
                          <a:ea typeface="微軟正黑體 Light" panose="020B0304030504040204" pitchFamily="34" charset="-120"/>
                        </a:rPr>
                        <a:t>房屋面積以地政機關登記完竣之面積為準，部分原可依法登記之面積，倘因簽約後法令改變，致無法辦理建物所有權第一次登記時，其面積應依公寓大廈管理條例第五十六條第三項之規定計算。</a:t>
                      </a:r>
                    </a:p>
                    <a:p>
                      <a:endParaRPr lang="zh-TW" altLang="en-US" sz="1600" b="1" dirty="0">
                        <a:solidFill>
                          <a:schemeClr val="bg2">
                            <a:lumMod val="25000"/>
                          </a:schemeClr>
                        </a:solidFill>
                        <a:latin typeface="微軟正黑體 Light" panose="020B0304030504040204" pitchFamily="34" charset="-120"/>
                        <a:ea typeface="微軟正黑體 Light" panose="020B0304030504040204" pitchFamily="34" charset="-120"/>
                      </a:endParaRPr>
                    </a:p>
                    <a:p>
                      <a:r>
                        <a:rPr lang="en-US" altLang="zh-TW" sz="1600" b="1" dirty="0">
                          <a:solidFill>
                            <a:schemeClr val="bg2">
                              <a:lumMod val="25000"/>
                            </a:schemeClr>
                          </a:solidFill>
                          <a:latin typeface="微軟正黑體 Light" panose="020B0304030504040204" pitchFamily="34" charset="-120"/>
                          <a:ea typeface="微軟正黑體 Light" panose="020B0304030504040204" pitchFamily="34" charset="-120"/>
                        </a:rPr>
                        <a:t>(</a:t>
                      </a:r>
                      <a:r>
                        <a:rPr lang="zh-TW" altLang="en-US" sz="1600" b="1" dirty="0">
                          <a:solidFill>
                            <a:schemeClr val="bg2">
                              <a:lumMod val="25000"/>
                            </a:schemeClr>
                          </a:solidFill>
                          <a:latin typeface="微軟正黑體 Light" panose="020B0304030504040204" pitchFamily="34" charset="-120"/>
                          <a:ea typeface="微軟正黑體 Light" panose="020B0304030504040204" pitchFamily="34" charset="-120"/>
                        </a:rPr>
                        <a:t>二</a:t>
                      </a:r>
                      <a:r>
                        <a:rPr lang="en-US" altLang="zh-TW" sz="1600" b="1" dirty="0">
                          <a:solidFill>
                            <a:schemeClr val="bg2">
                              <a:lumMod val="25000"/>
                            </a:schemeClr>
                          </a:solidFill>
                          <a:latin typeface="微軟正黑體 Light" panose="020B0304030504040204" pitchFamily="34" charset="-120"/>
                          <a:ea typeface="微軟正黑體 Light" panose="020B0304030504040204" pitchFamily="34" charset="-120"/>
                        </a:rPr>
                        <a:t>)</a:t>
                      </a:r>
                      <a:r>
                        <a:rPr lang="zh-TW" altLang="en-US" sz="1600" b="1" dirty="0">
                          <a:solidFill>
                            <a:schemeClr val="bg2">
                              <a:lumMod val="25000"/>
                            </a:schemeClr>
                          </a:solidFill>
                          <a:latin typeface="微軟正黑體 Light" panose="020B0304030504040204" pitchFamily="34" charset="-120"/>
                          <a:ea typeface="微軟正黑體 Light" panose="020B0304030504040204" pitchFamily="34" charset="-120"/>
                        </a:rPr>
                        <a:t>依第四點計算之土地面積、主建物或本房屋登記總面積如有誤差，其不足部分賣方均應全部找補；其超過部分，買方只找補百分之二為限（至多找補不超過百分之二），且雙方同意面積誤差之找補，分別以土地、主建物、附屬建物、共有部分價款，除以各該面積所得之單價（應扣除車位價款及面積），無息於交屋時結算。</a:t>
                      </a:r>
                    </a:p>
                    <a:p>
                      <a:endParaRPr lang="zh-TW" altLang="en-US" sz="1600" b="1" dirty="0">
                        <a:solidFill>
                          <a:schemeClr val="bg2">
                            <a:lumMod val="25000"/>
                          </a:schemeClr>
                        </a:solidFill>
                        <a:latin typeface="微軟正黑體 Light" panose="020B0304030504040204" pitchFamily="34" charset="-120"/>
                        <a:ea typeface="微軟正黑體 Light" panose="020B0304030504040204" pitchFamily="34" charset="-120"/>
                      </a:endParaRPr>
                    </a:p>
                    <a:p>
                      <a:r>
                        <a:rPr lang="en-US" altLang="zh-TW" sz="1600" b="1" dirty="0">
                          <a:solidFill>
                            <a:schemeClr val="bg2">
                              <a:lumMod val="25000"/>
                            </a:schemeClr>
                          </a:solidFill>
                          <a:latin typeface="微軟正黑體 Light" panose="020B0304030504040204" pitchFamily="34" charset="-120"/>
                          <a:ea typeface="微軟正黑體 Light" panose="020B0304030504040204" pitchFamily="34" charset="-120"/>
                        </a:rPr>
                        <a:t>(</a:t>
                      </a:r>
                      <a:r>
                        <a:rPr lang="zh-TW" altLang="en-US" sz="1600" b="1" dirty="0">
                          <a:solidFill>
                            <a:schemeClr val="bg2">
                              <a:lumMod val="25000"/>
                            </a:schemeClr>
                          </a:solidFill>
                          <a:latin typeface="微軟正黑體 Light" panose="020B0304030504040204" pitchFamily="34" charset="-120"/>
                          <a:ea typeface="微軟正黑體 Light" panose="020B0304030504040204" pitchFamily="34" charset="-120"/>
                        </a:rPr>
                        <a:t>三</a:t>
                      </a:r>
                      <a:r>
                        <a:rPr lang="en-US" altLang="zh-TW" sz="1600" b="1" dirty="0">
                          <a:solidFill>
                            <a:schemeClr val="bg2">
                              <a:lumMod val="25000"/>
                            </a:schemeClr>
                          </a:solidFill>
                          <a:latin typeface="微軟正黑體 Light" panose="020B0304030504040204" pitchFamily="34" charset="-120"/>
                          <a:ea typeface="微軟正黑體 Light" panose="020B0304030504040204" pitchFamily="34" charset="-120"/>
                        </a:rPr>
                        <a:t>)</a:t>
                      </a:r>
                      <a:r>
                        <a:rPr lang="zh-TW" altLang="en-US" sz="1600" b="1" dirty="0">
                          <a:solidFill>
                            <a:schemeClr val="bg2">
                              <a:lumMod val="25000"/>
                            </a:schemeClr>
                          </a:solidFill>
                          <a:latin typeface="微軟正黑體 Light" panose="020B0304030504040204" pitchFamily="34" charset="-120"/>
                          <a:ea typeface="微軟正黑體 Light" panose="020B0304030504040204" pitchFamily="34" charset="-120"/>
                        </a:rPr>
                        <a:t>前款之土地面積、主建物或本房屋登記總面積如有誤差超過百分之三者，買方得解除契約。</a:t>
                      </a:r>
                      <a:endParaRPr lang="zh-TW" altLang="en-US" sz="1600" dirty="0">
                        <a:solidFill>
                          <a:schemeClr val="bg2">
                            <a:lumMod val="25000"/>
                          </a:schemeClr>
                        </a:solidFill>
                        <a:latin typeface="微軟正黑體 Light" panose="020B0304030504040204" pitchFamily="34" charset="-120"/>
                        <a:ea typeface="微軟正黑體 Light" panose="020B0304030504040204" pitchFamily="34" charset="-120"/>
                      </a:endParaRPr>
                    </a:p>
                  </a:txBody>
                  <a:tcPr/>
                </a:tc>
                <a:extLst>
                  <a:ext uri="{0D108BD9-81ED-4DB2-BD59-A6C34878D82A}">
                    <a16:rowId xmlns:a16="http://schemas.microsoft.com/office/drawing/2014/main" val="2340362650"/>
                  </a:ext>
                </a:extLst>
              </a:tr>
              <a:tr h="7046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bg2">
                              <a:lumMod val="25000"/>
                            </a:schemeClr>
                          </a:solidFill>
                          <a:latin typeface="微軟正黑體" panose="020B0604030504040204" pitchFamily="34" charset="-120"/>
                          <a:ea typeface="微軟正黑體" panose="020B0604030504040204" pitchFamily="34" charset="-120"/>
                        </a:rPr>
                        <a:t>契約條款</a:t>
                      </a:r>
                    </a:p>
                    <a:p>
                      <a:endParaRPr lang="zh-TW" altLang="en-US" sz="1600" dirty="0">
                        <a:latin typeface="微軟正黑體" panose="020B0604030504040204" pitchFamily="34" charset="-120"/>
                        <a:ea typeface="微軟正黑體" panose="020B0604030504040204" pitchFamily="34" charset="-120"/>
                      </a:endParaRPr>
                    </a:p>
                  </a:txBody>
                  <a:tcPr>
                    <a:noFill/>
                  </a:tcPr>
                </a:tc>
                <a:tc>
                  <a:txBody>
                    <a:bodyPr/>
                    <a:lstStyle/>
                    <a:p>
                      <a:r>
                        <a:rPr lang="en-US" altLang="zh-TW" sz="1600" b="1" dirty="0">
                          <a:solidFill>
                            <a:schemeClr val="bg2">
                              <a:lumMod val="25000"/>
                            </a:schemeClr>
                          </a:solidFill>
                          <a:latin typeface="微軟正黑體 Light" panose="020B0304030504040204" pitchFamily="34" charset="-120"/>
                          <a:ea typeface="微軟正黑體 Light" panose="020B0304030504040204" pitchFamily="34" charset="-120"/>
                        </a:rPr>
                        <a:t>(</a:t>
                      </a:r>
                      <a:r>
                        <a:rPr lang="zh-TW" altLang="en-US" sz="1600" b="1" dirty="0">
                          <a:solidFill>
                            <a:schemeClr val="bg2">
                              <a:lumMod val="25000"/>
                            </a:schemeClr>
                          </a:solidFill>
                          <a:latin typeface="微軟正黑體 Light" panose="020B0304030504040204" pitchFamily="34" charset="-120"/>
                          <a:ea typeface="微軟正黑體 Light" panose="020B0304030504040204" pitchFamily="34" charset="-120"/>
                        </a:rPr>
                        <a:t>一</a:t>
                      </a:r>
                      <a:r>
                        <a:rPr lang="en-US" altLang="zh-TW" sz="1600" b="1" dirty="0">
                          <a:solidFill>
                            <a:schemeClr val="bg2">
                              <a:lumMod val="25000"/>
                            </a:schemeClr>
                          </a:solidFill>
                          <a:latin typeface="微軟正黑體 Light" panose="020B0304030504040204" pitchFamily="34" charset="-120"/>
                          <a:ea typeface="微軟正黑體 Light" panose="020B0304030504040204" pitchFamily="34" charset="-120"/>
                        </a:rPr>
                        <a:t>)</a:t>
                      </a:r>
                      <a:r>
                        <a:rPr lang="zh-TW" altLang="en-US" sz="1600" b="1" dirty="0">
                          <a:solidFill>
                            <a:schemeClr val="bg2">
                              <a:lumMod val="25000"/>
                            </a:schemeClr>
                          </a:solidFill>
                          <a:latin typeface="微軟正黑體 Light" panose="020B0304030504040204" pitchFamily="34" charset="-120"/>
                          <a:ea typeface="微軟正黑體 Light" panose="020B0304030504040204" pitchFamily="34" charset="-120"/>
                        </a:rPr>
                        <a:t>房屋面積以地政機關登記完竣之面積為準，部分原可依法登記之面積，倘因簽約後法令改變，致無法辦理建物所有權第一次登記時，其面積應依公寓大廈管理條例第五十六條第三項之規定計算。</a:t>
                      </a:r>
                    </a:p>
                    <a:p>
                      <a:endParaRPr lang="zh-TW" altLang="en-US" sz="1600" b="1" dirty="0">
                        <a:solidFill>
                          <a:schemeClr val="bg2">
                            <a:lumMod val="25000"/>
                          </a:schemeClr>
                        </a:solidFill>
                        <a:latin typeface="微軟正黑體 Light" panose="020B0304030504040204" pitchFamily="34" charset="-120"/>
                        <a:ea typeface="微軟正黑體 Light" panose="020B0304030504040204" pitchFamily="34" charset="-120"/>
                      </a:endParaRPr>
                    </a:p>
                    <a:p>
                      <a:r>
                        <a:rPr lang="en-US" altLang="zh-TW" sz="1600" b="1" dirty="0">
                          <a:solidFill>
                            <a:schemeClr val="bg2">
                              <a:lumMod val="25000"/>
                            </a:schemeClr>
                          </a:solidFill>
                          <a:latin typeface="微軟正黑體 Light" panose="020B0304030504040204" pitchFamily="34" charset="-120"/>
                          <a:ea typeface="微軟正黑體 Light" panose="020B0304030504040204" pitchFamily="34" charset="-120"/>
                        </a:rPr>
                        <a:t>(</a:t>
                      </a:r>
                      <a:r>
                        <a:rPr lang="zh-TW" altLang="en-US" sz="1600" b="1" dirty="0">
                          <a:solidFill>
                            <a:schemeClr val="bg2">
                              <a:lumMod val="25000"/>
                            </a:schemeClr>
                          </a:solidFill>
                          <a:latin typeface="微軟正黑體 Light" panose="020B0304030504040204" pitchFamily="34" charset="-120"/>
                          <a:ea typeface="微軟正黑體 Light" panose="020B0304030504040204" pitchFamily="34" charset="-120"/>
                        </a:rPr>
                        <a:t>二</a:t>
                      </a:r>
                      <a:r>
                        <a:rPr lang="en-US" altLang="zh-TW" sz="1600" b="1" dirty="0">
                          <a:solidFill>
                            <a:schemeClr val="bg2">
                              <a:lumMod val="25000"/>
                            </a:schemeClr>
                          </a:solidFill>
                          <a:latin typeface="微軟正黑體 Light" panose="020B0304030504040204" pitchFamily="34" charset="-120"/>
                          <a:ea typeface="微軟正黑體 Light" panose="020B0304030504040204" pitchFamily="34" charset="-120"/>
                        </a:rPr>
                        <a:t>)</a:t>
                      </a:r>
                      <a:r>
                        <a:rPr lang="zh-TW" altLang="en-US" sz="1600" b="1" dirty="0">
                          <a:solidFill>
                            <a:schemeClr val="bg2">
                              <a:lumMod val="25000"/>
                            </a:schemeClr>
                          </a:solidFill>
                          <a:latin typeface="微軟正黑體 Light" panose="020B0304030504040204" pitchFamily="34" charset="-120"/>
                          <a:ea typeface="微軟正黑體 Light" panose="020B0304030504040204" pitchFamily="34" charset="-120"/>
                        </a:rPr>
                        <a:t>依第四點計算之土地面積、主建物或本房屋登記總面積如有誤差，其不足部分賣方均應全部找補；其超過部分，買方只找補百分之二為限（至多找補不超過百分之二），且雙方同意面積誤差之找補，分別以土地、主建物、附屬建物、共有部分價款，除以各該面積所得之單價，無息於交屋時結算。</a:t>
                      </a:r>
                      <a:endParaRPr lang="en-US" altLang="zh-TW" sz="1600" b="1" dirty="0">
                        <a:solidFill>
                          <a:schemeClr val="bg2">
                            <a:lumMod val="25000"/>
                          </a:schemeClr>
                        </a:solidFill>
                        <a:latin typeface="微軟正黑體 Light" panose="020B0304030504040204" pitchFamily="34" charset="-120"/>
                        <a:ea typeface="微軟正黑體 Light" panose="020B0304030504040204" pitchFamily="34" charset="-120"/>
                      </a:endParaRPr>
                    </a:p>
                    <a:p>
                      <a:endParaRPr lang="en-US" altLang="zh-TW" sz="1600" b="1" dirty="0">
                        <a:solidFill>
                          <a:schemeClr val="bg2">
                            <a:lumMod val="25000"/>
                          </a:schemeClr>
                        </a:solidFill>
                        <a:latin typeface="微軟正黑體 Light" panose="020B0304030504040204" pitchFamily="34" charset="-120"/>
                        <a:ea typeface="微軟正黑體 Light" panose="020B0304030504040204" pitchFamily="34" charset="-120"/>
                      </a:endParaRPr>
                    </a:p>
                    <a:p>
                      <a:r>
                        <a:rPr lang="en-US" altLang="zh-TW" sz="1600" b="1" dirty="0">
                          <a:solidFill>
                            <a:schemeClr val="bg2">
                              <a:lumMod val="25000"/>
                            </a:schemeClr>
                          </a:solidFill>
                          <a:latin typeface="微軟正黑體 Light" panose="020B0304030504040204" pitchFamily="34" charset="-120"/>
                          <a:ea typeface="微軟正黑體 Light" panose="020B0304030504040204" pitchFamily="34" charset="-120"/>
                        </a:rPr>
                        <a:t>(</a:t>
                      </a:r>
                      <a:r>
                        <a:rPr lang="zh-TW" altLang="en-US" sz="1600" b="1" dirty="0">
                          <a:solidFill>
                            <a:schemeClr val="bg2">
                              <a:lumMod val="25000"/>
                            </a:schemeClr>
                          </a:solidFill>
                          <a:latin typeface="微軟正黑體 Light" panose="020B0304030504040204" pitchFamily="34" charset="-120"/>
                          <a:ea typeface="微軟正黑體 Light" panose="020B0304030504040204" pitchFamily="34" charset="-120"/>
                        </a:rPr>
                        <a:t>三</a:t>
                      </a:r>
                      <a:r>
                        <a:rPr lang="en-US" altLang="zh-TW" sz="1600" b="1" dirty="0">
                          <a:solidFill>
                            <a:schemeClr val="bg2">
                              <a:lumMod val="25000"/>
                            </a:schemeClr>
                          </a:solidFill>
                          <a:latin typeface="微軟正黑體 Light" panose="020B0304030504040204" pitchFamily="34" charset="-120"/>
                          <a:ea typeface="微軟正黑體 Light" panose="020B0304030504040204" pitchFamily="34" charset="-120"/>
                        </a:rPr>
                        <a:t>)</a:t>
                      </a:r>
                      <a:r>
                        <a:rPr lang="zh-TW" altLang="en-US" sz="1600" b="1" dirty="0">
                          <a:solidFill>
                            <a:schemeClr val="bg2">
                              <a:lumMod val="25000"/>
                            </a:schemeClr>
                          </a:solidFill>
                          <a:latin typeface="微軟正黑體 Light" panose="020B0304030504040204" pitchFamily="34" charset="-120"/>
                          <a:ea typeface="微軟正黑體 Light" panose="020B0304030504040204" pitchFamily="34" charset="-120"/>
                        </a:rPr>
                        <a:t>停車位面積長、寬、高誤差在</a:t>
                      </a:r>
                      <a:r>
                        <a:rPr lang="en-US" altLang="zh-TW" sz="1600" b="1" dirty="0">
                          <a:solidFill>
                            <a:schemeClr val="bg2">
                              <a:lumMod val="25000"/>
                            </a:schemeClr>
                          </a:solidFill>
                          <a:latin typeface="微軟正黑體 Light" panose="020B0304030504040204" pitchFamily="34" charset="-120"/>
                          <a:ea typeface="微軟正黑體 Light" panose="020B0304030504040204" pitchFamily="34" charset="-120"/>
                        </a:rPr>
                        <a:t>5</a:t>
                      </a:r>
                      <a:r>
                        <a:rPr lang="zh-TW" altLang="en-US" sz="1600" b="1" dirty="0">
                          <a:solidFill>
                            <a:schemeClr val="bg2">
                              <a:lumMod val="25000"/>
                            </a:schemeClr>
                          </a:solidFill>
                          <a:latin typeface="微軟正黑體 Light" panose="020B0304030504040204" pitchFamily="34" charset="-120"/>
                          <a:ea typeface="微軟正黑體 Light" panose="020B0304030504040204" pitchFamily="34" charset="-120"/>
                        </a:rPr>
                        <a:t>公分以內，互不找補。</a:t>
                      </a:r>
                    </a:p>
                    <a:p>
                      <a:endParaRPr lang="zh-TW" altLang="en-US" sz="1600" b="1" dirty="0">
                        <a:solidFill>
                          <a:schemeClr val="bg2">
                            <a:lumMod val="25000"/>
                          </a:schemeClr>
                        </a:solidFill>
                        <a:latin typeface="微軟正黑體 Light" panose="020B0304030504040204" pitchFamily="34" charset="-120"/>
                        <a:ea typeface="微軟正黑體 Light" panose="020B0304030504040204" pitchFamily="34" charset="-120"/>
                      </a:endParaRPr>
                    </a:p>
                    <a:p>
                      <a:r>
                        <a:rPr lang="en-US" altLang="zh-TW" sz="1600" b="1" dirty="0">
                          <a:solidFill>
                            <a:schemeClr val="bg2">
                              <a:lumMod val="25000"/>
                            </a:schemeClr>
                          </a:solidFill>
                          <a:latin typeface="微軟正黑體 Light" panose="020B0304030504040204" pitchFamily="34" charset="-120"/>
                          <a:ea typeface="微軟正黑體 Light" panose="020B0304030504040204" pitchFamily="34" charset="-120"/>
                        </a:rPr>
                        <a:t>(</a:t>
                      </a:r>
                      <a:r>
                        <a:rPr lang="zh-TW" altLang="en-US" sz="1600" b="1" dirty="0">
                          <a:solidFill>
                            <a:schemeClr val="bg2">
                              <a:lumMod val="25000"/>
                            </a:schemeClr>
                          </a:solidFill>
                          <a:latin typeface="微軟正黑體 Light" panose="020B0304030504040204" pitchFamily="34" charset="-120"/>
                          <a:ea typeface="微軟正黑體 Light" panose="020B0304030504040204" pitchFamily="34" charset="-120"/>
                        </a:rPr>
                        <a:t>四</a:t>
                      </a:r>
                      <a:r>
                        <a:rPr lang="en-US" altLang="zh-TW" sz="1600" b="1" dirty="0">
                          <a:solidFill>
                            <a:schemeClr val="bg2">
                              <a:lumMod val="25000"/>
                            </a:schemeClr>
                          </a:solidFill>
                          <a:latin typeface="微軟正黑體 Light" panose="020B0304030504040204" pitchFamily="34" charset="-120"/>
                          <a:ea typeface="微軟正黑體 Light" panose="020B0304030504040204" pitchFamily="34" charset="-120"/>
                        </a:rPr>
                        <a:t>)</a:t>
                      </a:r>
                      <a:r>
                        <a:rPr lang="zh-TW" altLang="en-US" sz="1600" b="1" dirty="0">
                          <a:solidFill>
                            <a:schemeClr val="bg2">
                              <a:lumMod val="25000"/>
                            </a:schemeClr>
                          </a:solidFill>
                          <a:latin typeface="微軟正黑體 Light" panose="020B0304030504040204" pitchFamily="34" charset="-120"/>
                          <a:ea typeface="微軟正黑體 Light" panose="020B0304030504040204" pitchFamily="34" charset="-120"/>
                        </a:rPr>
                        <a:t>前款之土地面積、主建物或本房屋登記總面積如有不足超過百分之三者，買方得解除契約。</a:t>
                      </a:r>
                    </a:p>
                    <a:p>
                      <a:endParaRPr lang="zh-TW" altLang="en-US" sz="1600" dirty="0">
                        <a:solidFill>
                          <a:schemeClr val="bg2">
                            <a:lumMod val="25000"/>
                          </a:schemeClr>
                        </a:solidFill>
                        <a:latin typeface="微軟正黑體 Light" panose="020B0304030504040204" pitchFamily="34" charset="-120"/>
                        <a:ea typeface="微軟正黑體 Light" panose="020B0304030504040204" pitchFamily="34" charset="-120"/>
                      </a:endParaRPr>
                    </a:p>
                  </a:txBody>
                  <a:tcPr>
                    <a:solidFill>
                      <a:srgbClr val="F3AA79">
                        <a:alpha val="20000"/>
                      </a:srgbClr>
                    </a:solidFill>
                  </a:tcPr>
                </a:tc>
                <a:extLst>
                  <a:ext uri="{0D108BD9-81ED-4DB2-BD59-A6C34878D82A}">
                    <a16:rowId xmlns:a16="http://schemas.microsoft.com/office/drawing/2014/main" val="3960543423"/>
                  </a:ext>
                </a:extLst>
              </a:tr>
            </a:tbl>
          </a:graphicData>
        </a:graphic>
      </p:graphicFrame>
      <p:sp>
        <p:nvSpPr>
          <p:cNvPr id="13" name="文字方塊 12">
            <a:extLst>
              <a:ext uri="{FF2B5EF4-FFF2-40B4-BE49-F238E27FC236}">
                <a16:creationId xmlns:a16="http://schemas.microsoft.com/office/drawing/2014/main" id="{167A43C4-12BF-1A17-D37E-A2B1AEC18F0A}"/>
              </a:ext>
            </a:extLst>
          </p:cNvPr>
          <p:cNvSpPr txBox="1"/>
          <p:nvPr/>
        </p:nvSpPr>
        <p:spPr>
          <a:xfrm>
            <a:off x="5150551" y="5860143"/>
            <a:ext cx="1371939" cy="369332"/>
          </a:xfrm>
          <a:prstGeom prst="rect">
            <a:avLst/>
          </a:prstGeom>
          <a:solidFill>
            <a:srgbClr val="C6FAF3">
              <a:alpha val="75000"/>
            </a:srgbClr>
          </a:solidFill>
          <a:effectLst>
            <a:softEdge rad="114300"/>
          </a:effectLst>
        </p:spPr>
        <p:txBody>
          <a:bodyPr wrap="square" rtlCol="0">
            <a:spAutoFit/>
          </a:bodyPr>
          <a:lstStyle/>
          <a:p>
            <a:r>
              <a:rPr lang="zh-TW" altLang="en-US" b="1" dirty="0">
                <a:solidFill>
                  <a:srgbClr val="0070C0"/>
                </a:solidFill>
                <a:latin typeface="微軟正黑體 Light" panose="020B0304030504040204" pitchFamily="34" charset="-120"/>
                <a:ea typeface="微軟正黑體 Light" panose="020B0304030504040204" pitchFamily="34" charset="-120"/>
              </a:rPr>
              <a:t>容許誤差</a:t>
            </a:r>
          </a:p>
        </p:txBody>
      </p:sp>
      <p:sp>
        <p:nvSpPr>
          <p:cNvPr id="14" name="文字方塊 13">
            <a:extLst>
              <a:ext uri="{FF2B5EF4-FFF2-40B4-BE49-F238E27FC236}">
                <a16:creationId xmlns:a16="http://schemas.microsoft.com/office/drawing/2014/main" id="{328BB0B7-7BD0-2D9B-0268-BF80D67C9D6B}"/>
              </a:ext>
            </a:extLst>
          </p:cNvPr>
          <p:cNvSpPr txBox="1"/>
          <p:nvPr/>
        </p:nvSpPr>
        <p:spPr>
          <a:xfrm>
            <a:off x="6336578" y="5396965"/>
            <a:ext cx="3880554" cy="369332"/>
          </a:xfrm>
          <a:prstGeom prst="rect">
            <a:avLst/>
          </a:prstGeom>
          <a:solidFill>
            <a:srgbClr val="C6FAF3">
              <a:alpha val="75000"/>
            </a:srgbClr>
          </a:solidFill>
          <a:effectLst>
            <a:softEdge rad="114300"/>
          </a:effectLst>
        </p:spPr>
        <p:txBody>
          <a:bodyPr wrap="square" rtlCol="0">
            <a:spAutoFit/>
          </a:bodyPr>
          <a:lstStyle/>
          <a:p>
            <a:r>
              <a:rPr lang="zh-TW" altLang="en-US" b="1" dirty="0">
                <a:solidFill>
                  <a:srgbClr val="0070C0"/>
                </a:solidFill>
                <a:latin typeface="微軟正黑體 Light" panose="020B0304030504040204" pitchFamily="34" charset="-120"/>
                <a:ea typeface="微軟正黑體 Light" panose="020B0304030504040204" pitchFamily="34" charset="-120"/>
              </a:rPr>
              <a:t>找補單價計算未扣除車位價款及面積</a:t>
            </a:r>
          </a:p>
        </p:txBody>
      </p:sp>
      <p:sp>
        <p:nvSpPr>
          <p:cNvPr id="5" name="文字方塊 4">
            <a:extLst>
              <a:ext uri="{FF2B5EF4-FFF2-40B4-BE49-F238E27FC236}">
                <a16:creationId xmlns:a16="http://schemas.microsoft.com/office/drawing/2014/main" id="{BA19CB36-C041-2A9A-F473-64BCE64EEDC6}"/>
              </a:ext>
            </a:extLst>
          </p:cNvPr>
          <p:cNvSpPr txBox="1"/>
          <p:nvPr/>
        </p:nvSpPr>
        <p:spPr>
          <a:xfrm>
            <a:off x="6194529" y="6362284"/>
            <a:ext cx="4054940" cy="369332"/>
          </a:xfrm>
          <a:prstGeom prst="rect">
            <a:avLst/>
          </a:prstGeom>
          <a:solidFill>
            <a:srgbClr val="C6FAF3">
              <a:alpha val="75000"/>
            </a:srgbClr>
          </a:solidFill>
          <a:effectLst>
            <a:softEdge rad="114300"/>
          </a:effectLst>
        </p:spPr>
        <p:txBody>
          <a:bodyPr wrap="square" rtlCol="0">
            <a:spAutoFit/>
          </a:bodyPr>
          <a:lstStyle/>
          <a:p>
            <a:r>
              <a:rPr lang="zh-TW" altLang="en-US" b="1" dirty="0">
                <a:solidFill>
                  <a:srgbClr val="0070C0"/>
                </a:solidFill>
                <a:latin typeface="微軟正黑體 Light" panose="020B0304030504040204" pitchFamily="34" charset="-120"/>
                <a:ea typeface="微軟正黑體 Light" panose="020B0304030504040204" pitchFamily="34" charset="-120"/>
              </a:rPr>
              <a:t>不足超過</a:t>
            </a:r>
            <a:r>
              <a:rPr lang="en-US" altLang="zh-TW" b="1" dirty="0">
                <a:solidFill>
                  <a:srgbClr val="0070C0"/>
                </a:solidFill>
                <a:latin typeface="微軟正黑體 Light" panose="020B0304030504040204" pitchFamily="34" charset="-120"/>
                <a:ea typeface="微軟正黑體 Light" panose="020B0304030504040204" pitchFamily="34" charset="-120"/>
              </a:rPr>
              <a:t>3%</a:t>
            </a:r>
            <a:r>
              <a:rPr lang="zh-TW" altLang="en-US" b="1" dirty="0">
                <a:solidFill>
                  <a:srgbClr val="0070C0"/>
                </a:solidFill>
                <a:latin typeface="微軟正黑體 Light" panose="020B0304030504040204" pitchFamily="34" charset="-120"/>
                <a:ea typeface="微軟正黑體 Light" panose="020B0304030504040204" pitchFamily="34" charset="-120"/>
              </a:rPr>
              <a:t>才得解除契約，限縮範圍</a:t>
            </a:r>
          </a:p>
        </p:txBody>
      </p:sp>
      <p:pic>
        <p:nvPicPr>
          <p:cNvPr id="10" name="圖片 9">
            <a:extLst>
              <a:ext uri="{FF2B5EF4-FFF2-40B4-BE49-F238E27FC236}">
                <a16:creationId xmlns:a16="http://schemas.microsoft.com/office/drawing/2014/main" id="{846E76EF-C404-4443-BAD6-4E3EE5754D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0823" y="30388"/>
            <a:ext cx="1332181" cy="445484"/>
          </a:xfrm>
          <a:prstGeom prst="rect">
            <a:avLst/>
          </a:prstGeom>
        </p:spPr>
      </p:pic>
    </p:spTree>
    <p:extLst>
      <p:ext uri="{BB962C8B-B14F-4D97-AF65-F5344CB8AC3E}">
        <p14:creationId xmlns:p14="http://schemas.microsoft.com/office/powerpoint/2010/main" val="1693446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5" grpId="0" animBg="1"/>
    </p:bld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lumMod val="20000"/>
            <a:lumOff val="80000"/>
          </a:schemeClr>
        </a:solidFill>
        <a:ln w="28575">
          <a:solidFill>
            <a:schemeClr val="accent6">
              <a:lumMod val="75000"/>
            </a:schemeClr>
          </a:solidFill>
        </a:ln>
      </a:spPr>
      <a:bodyPr rtlCol="0" anchor="ctr"/>
      <a:lstStyle>
        <a:defPPr algn="l">
          <a:defRPr sz="3200" b="1" dirty="0">
            <a:solidFill>
              <a:schemeClr val="tx1"/>
            </a:solidFill>
            <a:latin typeface="標楷體" panose="03000509000000000000" pitchFamily="65" charset="-120"/>
            <a:ea typeface="標楷體" panose="03000509000000000000" pitchFamily="65" charset="-120"/>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TM02900720[[fn=要素]]</Template>
  <TotalTime>17479</TotalTime>
  <Words>8326</Words>
  <Application>Microsoft Office PowerPoint</Application>
  <PresentationFormat>寬螢幕</PresentationFormat>
  <Paragraphs>406</Paragraphs>
  <Slides>29</Slides>
  <Notes>27</Notes>
  <HiddenSlides>0</HiddenSlides>
  <MMClips>0</MMClips>
  <ScaleCrop>false</ScaleCrop>
  <HeadingPairs>
    <vt:vector size="6" baseType="variant">
      <vt:variant>
        <vt:lpstr>使用字型</vt:lpstr>
      </vt:variant>
      <vt:variant>
        <vt:i4>10</vt:i4>
      </vt:variant>
      <vt:variant>
        <vt:lpstr>佈景主題</vt:lpstr>
      </vt:variant>
      <vt:variant>
        <vt:i4>2</vt:i4>
      </vt:variant>
      <vt:variant>
        <vt:lpstr>投影片標題</vt:lpstr>
      </vt:variant>
      <vt:variant>
        <vt:i4>29</vt:i4>
      </vt:variant>
    </vt:vector>
  </HeadingPairs>
  <TitlesOfParts>
    <vt:vector size="41" baseType="lpstr">
      <vt:lpstr>思源黑體</vt:lpstr>
      <vt:lpstr>微軟正黑體</vt:lpstr>
      <vt:lpstr>微軟正黑體 Light</vt:lpstr>
      <vt:lpstr>新細明體</vt:lpstr>
      <vt:lpstr>標楷體</vt:lpstr>
      <vt:lpstr>Arial</vt:lpstr>
      <vt:lpstr>Calibri</vt:lpstr>
      <vt:lpstr>Calibri Light</vt:lpstr>
      <vt:lpstr>Wingdings</vt:lpstr>
      <vt:lpstr>Wingdings 2</vt:lpstr>
      <vt:lpstr>HDOfficeLightV0</vt:lpstr>
      <vt:lpstr>Office 佈景主題</vt:lpstr>
      <vt:lpstr>PowerPoint 簡報</vt:lpstr>
      <vt:lpstr>     簡報大綱</vt:lpstr>
      <vt:lpstr>PowerPoint 簡報</vt:lpstr>
      <vt:lpstr>PowerPoint 簡報</vt:lpstr>
      <vt:lpstr>PowerPoint 簡報</vt:lpstr>
      <vt:lpstr>二、常見錯誤態樣</vt:lpstr>
      <vt:lpstr>二、常見錯誤態樣</vt:lpstr>
      <vt:lpstr>二、常見錯誤態樣</vt:lpstr>
      <vt:lpstr>二、常見錯誤態樣</vt:lpstr>
      <vt:lpstr>二、常見錯誤態樣</vt:lpstr>
      <vt:lpstr>二、常見錯誤態樣</vt:lpstr>
      <vt:lpstr>二、常見錯誤態樣</vt:lpstr>
      <vt:lpstr>二、常見錯誤態樣</vt:lpstr>
      <vt:lpstr>二、常見錯誤態樣</vt:lpstr>
      <vt:lpstr>二、常見錯誤態樣</vt:lpstr>
      <vt:lpstr>二、常見錯誤態樣</vt:lpstr>
      <vt:lpstr>二、常見錯誤態樣</vt:lpstr>
      <vt:lpstr>二、常見錯誤態樣</vt:lpstr>
      <vt:lpstr>二、常見錯誤態樣</vt:lpstr>
      <vt:lpstr>二、常見錯誤態樣</vt:lpstr>
      <vt:lpstr>二、常見錯誤態樣</vt:lpstr>
      <vt:lpstr>二、常見錯誤態樣</vt:lpstr>
      <vt:lpstr>二、常見錯誤態樣</vt:lpstr>
      <vt:lpstr>二、常見錯誤態樣</vt:lpstr>
      <vt:lpstr>二、常見錯誤態樣</vt:lpstr>
      <vt:lpstr>二、常見錯誤態樣</vt:lpstr>
      <vt:lpstr>二、常見錯誤態樣</vt:lpstr>
      <vt:lpstr>PowerPoint 簡報</vt:lpstr>
      <vt:lpstr>三、結語</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新竹市地政事務所</dc:title>
  <dc:creator>黃建忠</dc:creator>
  <cp:lastModifiedBy>蔡孟娟</cp:lastModifiedBy>
  <cp:revision>1291</cp:revision>
  <cp:lastPrinted>2025-11-18T01:06:22Z</cp:lastPrinted>
  <dcterms:created xsi:type="dcterms:W3CDTF">2016-10-13T12:10:58Z</dcterms:created>
  <dcterms:modified xsi:type="dcterms:W3CDTF">2026-01-26T03:06:17Z</dcterms:modified>
</cp:coreProperties>
</file>